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3"/>
  </p:notesMasterIdLst>
  <p:sldIdLst>
    <p:sldId id="256" r:id="rId2"/>
    <p:sldId id="460"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317" r:id="rId43"/>
    <p:sldId id="318" r:id="rId44"/>
    <p:sldId id="319" r:id="rId45"/>
    <p:sldId id="289" r:id="rId46"/>
    <p:sldId id="312" r:id="rId47"/>
    <p:sldId id="290" r:id="rId48"/>
    <p:sldId id="313" r:id="rId49"/>
    <p:sldId id="314" r:id="rId50"/>
    <p:sldId id="320" r:id="rId51"/>
    <p:sldId id="315" r:id="rId52"/>
    <p:sldId id="316" r:id="rId53"/>
    <p:sldId id="322" r:id="rId54"/>
    <p:sldId id="326" r:id="rId55"/>
    <p:sldId id="329" r:id="rId56"/>
    <p:sldId id="327" r:id="rId57"/>
    <p:sldId id="325" r:id="rId58"/>
    <p:sldId id="272" r:id="rId59"/>
    <p:sldId id="332" r:id="rId60"/>
    <p:sldId id="333" r:id="rId61"/>
    <p:sldId id="330" r:id="rId62"/>
    <p:sldId id="331" r:id="rId63"/>
    <p:sldId id="334" r:id="rId64"/>
    <p:sldId id="336" r:id="rId65"/>
    <p:sldId id="335" r:id="rId66"/>
    <p:sldId id="337" r:id="rId67"/>
    <p:sldId id="328" r:id="rId68"/>
    <p:sldId id="323" r:id="rId69"/>
    <p:sldId id="341" r:id="rId70"/>
    <p:sldId id="338" r:id="rId71"/>
    <p:sldId id="342" r:id="rId72"/>
    <p:sldId id="340" r:id="rId73"/>
    <p:sldId id="343" r:id="rId74"/>
    <p:sldId id="344" r:id="rId75"/>
    <p:sldId id="346" r:id="rId76"/>
    <p:sldId id="345" r:id="rId77"/>
    <p:sldId id="393" r:id="rId78"/>
    <p:sldId id="394" r:id="rId79"/>
    <p:sldId id="339" r:id="rId80"/>
    <p:sldId id="324" r:id="rId81"/>
    <p:sldId id="347" r:id="rId82"/>
    <p:sldId id="384" r:id="rId83"/>
    <p:sldId id="387" r:id="rId84"/>
    <p:sldId id="388" r:id="rId85"/>
    <p:sldId id="383" r:id="rId86"/>
    <p:sldId id="403" r:id="rId87"/>
    <p:sldId id="405" r:id="rId88"/>
    <p:sldId id="404" r:id="rId89"/>
    <p:sldId id="406" r:id="rId90"/>
    <p:sldId id="407" r:id="rId91"/>
    <p:sldId id="408" r:id="rId92"/>
    <p:sldId id="410" r:id="rId93"/>
    <p:sldId id="409" r:id="rId94"/>
    <p:sldId id="411" r:id="rId95"/>
    <p:sldId id="321" r:id="rId96"/>
    <p:sldId id="401" r:id="rId97"/>
    <p:sldId id="389" r:id="rId98"/>
    <p:sldId id="390" r:id="rId99"/>
    <p:sldId id="280" r:id="rId100"/>
    <p:sldId id="412" r:id="rId101"/>
    <p:sldId id="413" r:id="rId102"/>
    <p:sldId id="415" r:id="rId103"/>
    <p:sldId id="416" r:id="rId104"/>
    <p:sldId id="417" r:id="rId105"/>
    <p:sldId id="418" r:id="rId106"/>
    <p:sldId id="385" r:id="rId107"/>
    <p:sldId id="386" r:id="rId108"/>
    <p:sldId id="395" r:id="rId109"/>
    <p:sldId id="396" r:id="rId110"/>
    <p:sldId id="399" r:id="rId111"/>
    <p:sldId id="397" r:id="rId112"/>
    <p:sldId id="400" r:id="rId113"/>
    <p:sldId id="398" r:id="rId114"/>
    <p:sldId id="278" r:id="rId115"/>
    <p:sldId id="422" r:id="rId116"/>
    <p:sldId id="423" r:id="rId117"/>
    <p:sldId id="424" r:id="rId118"/>
    <p:sldId id="425" r:id="rId119"/>
    <p:sldId id="421" r:id="rId120"/>
    <p:sldId id="349" r:id="rId121"/>
    <p:sldId id="354" r:id="rId122"/>
    <p:sldId id="350" r:id="rId123"/>
    <p:sldId id="351" r:id="rId124"/>
    <p:sldId id="358" r:id="rId125"/>
    <p:sldId id="352" r:id="rId126"/>
    <p:sldId id="361" r:id="rId127"/>
    <p:sldId id="367" r:id="rId128"/>
    <p:sldId id="378" r:id="rId129"/>
    <p:sldId id="362" r:id="rId130"/>
    <p:sldId id="368" r:id="rId131"/>
    <p:sldId id="366" r:id="rId132"/>
    <p:sldId id="369" r:id="rId133"/>
    <p:sldId id="370" r:id="rId134"/>
    <p:sldId id="426" r:id="rId135"/>
    <p:sldId id="371" r:id="rId136"/>
    <p:sldId id="380" r:id="rId137"/>
    <p:sldId id="357" r:id="rId138"/>
    <p:sldId id="356" r:id="rId139"/>
    <p:sldId id="381" r:id="rId140"/>
    <p:sldId id="372" r:id="rId141"/>
    <p:sldId id="373" r:id="rId142"/>
    <p:sldId id="379" r:id="rId143"/>
    <p:sldId id="374" r:id="rId144"/>
    <p:sldId id="382" r:id="rId145"/>
    <p:sldId id="375" r:id="rId146"/>
    <p:sldId id="376" r:id="rId147"/>
    <p:sldId id="377" r:id="rId148"/>
    <p:sldId id="359" r:id="rId149"/>
    <p:sldId id="360" r:id="rId150"/>
    <p:sldId id="355" r:id="rId151"/>
    <p:sldId id="363" r:id="rId152"/>
    <p:sldId id="364" r:id="rId153"/>
    <p:sldId id="432" r:id="rId154"/>
    <p:sldId id="429" r:id="rId155"/>
    <p:sldId id="431" r:id="rId156"/>
    <p:sldId id="430" r:id="rId157"/>
    <p:sldId id="427" r:id="rId158"/>
    <p:sldId id="428" r:id="rId159"/>
    <p:sldId id="365" r:id="rId160"/>
    <p:sldId id="353" r:id="rId161"/>
    <p:sldId id="450" r:id="rId162"/>
    <p:sldId id="436" r:id="rId163"/>
    <p:sldId id="443" r:id="rId164"/>
    <p:sldId id="444" r:id="rId165"/>
    <p:sldId id="438" r:id="rId166"/>
    <p:sldId id="439" r:id="rId167"/>
    <p:sldId id="440" r:id="rId168"/>
    <p:sldId id="445" r:id="rId169"/>
    <p:sldId id="446" r:id="rId170"/>
    <p:sldId id="447" r:id="rId171"/>
    <p:sldId id="449" r:id="rId172"/>
    <p:sldId id="451" r:id="rId173"/>
    <p:sldId id="452" r:id="rId174"/>
    <p:sldId id="456" r:id="rId175"/>
    <p:sldId id="441" r:id="rId176"/>
    <p:sldId id="455" r:id="rId177"/>
    <p:sldId id="457" r:id="rId178"/>
    <p:sldId id="458" r:id="rId179"/>
    <p:sldId id="454" r:id="rId180"/>
    <p:sldId id="453" r:id="rId181"/>
    <p:sldId id="459"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18"/>
    <p:restoredTop sz="96327"/>
  </p:normalViewPr>
  <p:slideViewPr>
    <p:cSldViewPr snapToGrid="0">
      <p:cViewPr varScale="1">
        <p:scale>
          <a:sx n="114" d="100"/>
          <a:sy n="114" d="100"/>
        </p:scale>
        <p:origin x="139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3"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Sheet1!$A$1:$A$21</cx:f>
        <cx:lvl ptCount="21" formatCode="#,##0">
          <cx:pt idx="0">30000</cx:pt>
          <cx:pt idx="1">55000</cx:pt>
          <cx:pt idx="2">56000</cx:pt>
          <cx:pt idx="3">57000</cx:pt>
          <cx:pt idx="4">58000</cx:pt>
          <cx:pt idx="5">59000</cx:pt>
          <cx:pt idx="6">63000</cx:pt>
          <cx:pt idx="7">63000</cx:pt>
          <cx:pt idx="8">65000</cx:pt>
          <cx:pt idx="9">65000</cx:pt>
          <cx:pt idx="10">67000</cx:pt>
          <cx:pt idx="11">69000</cx:pt>
          <cx:pt idx="12">71000</cx:pt>
          <cx:pt idx="13">72000</cx:pt>
          <cx:pt idx="14">74000</cx:pt>
          <cx:pt idx="15">80000</cx:pt>
          <cx:pt idx="16">85000</cx:pt>
          <cx:pt idx="17">90000</cx:pt>
          <cx:pt idx="18">95000</cx:pt>
          <cx:pt idx="19">155000</cx:pt>
          <cx:pt idx="20">200000</cx:pt>
        </cx:lvl>
      </cx:numDim>
    </cx:data>
  </cx:chartData>
  <cx:chart>
    <cx:title pos="t" align="ctr" overlay="0">
      <cx:tx>
        <cx:txData>
          <cx:v>Box Plot of Income</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a:solidFill>
                <a:schemeClr val="tx1"/>
              </a:solidFill>
              <a:latin typeface="Calibri" panose="020F0502020204030204"/>
            </a:rPr>
            <a:t>Box Plot of Income</a:t>
          </a:r>
        </a:p>
      </cx:txPr>
    </cx:title>
    <cx:plotArea>
      <cx:plotAreaRegion>
        <cx:series layoutId="boxWhisker" uniqueId="{66C96123-A643-0143-AFED-F6F4395EB547}">
          <cx:dataId val="0"/>
          <cx:layoutPr>
            <cx:visibility meanLine="0" meanMarker="1" nonoutliers="0" outliers="1"/>
            <cx:statistics quartileMethod="exclusive"/>
          </cx:layoutPr>
        </cx:series>
      </cx:plotAreaRegion>
      <cx:axis id="0">
        <cx:catScaling gapWidth="1"/>
        <cx:tickLabels/>
      </cx:axis>
      <cx:axis id="1">
        <cx:valScaling/>
        <cx:title>
          <cx:tx>
            <cx:txData>
              <cx:v>Income (US$)</cx:v>
            </cx:txData>
          </cx:tx>
          <cx:txPr>
            <a:bodyPr spcFirstLastPara="1" vertOverflow="ellipsis" horzOverflow="overflow" wrap="square" lIns="0" tIns="0" rIns="0" bIns="0" anchor="ctr" anchorCtr="1"/>
            <a:lstStyle/>
            <a:p>
              <a:pPr algn="ctr" rtl="0">
                <a:defRPr>
                  <a:solidFill>
                    <a:schemeClr val="tx1"/>
                  </a:solidFill>
                </a:defRPr>
              </a:pPr>
              <a:r>
                <a:rPr lang="en-US" sz="900" b="0" i="0" u="none" strike="noStrike" baseline="0">
                  <a:solidFill>
                    <a:schemeClr val="tx1"/>
                  </a:solidFill>
                  <a:latin typeface="Calibri" panose="020F0502020204030204"/>
                </a:rPr>
                <a:t>Income (US$)</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295EB88F-E320-4D4C-8326-46D2031DFFAD}"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FFAC4827-A107-B84C-9193-6127D5546FF5}"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CE7B86F1-08BD-E643-B682-B2F7B47F746B}"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E00791EC-6959-5C49-95AF-9BE14B62013B}"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2524AE54-C658-2448-B4A8-EBEF278399DF}"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C6EF08D8-F63C-DD42-ACE5-6D6FFCC69978}"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D5CF711F-47A1-AE43-92D9-6570A39334D4}"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61755386-8238-3344-A28B-D46754695081}"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3B01803D-26F5-5E43-9DBB-5EB23364AFD6}"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8801BD14-12C1-1542-B883-F342721B18A7}"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28A30767-8781-F148-847F-160F5765F9F0}"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2816E-ED54-5B4B-9FC4-4FD82FB1B6ED}"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en.wikipedia.org/wiki/List_of_countries_by_GDP_(nominal)"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docs.microsoft.com/en-us/dax/dax-function-reference" TargetMode="External"/><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07931441-9B6F-993D-3606-3C9DE2827BF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1A122DF3-EBAD-A1B0-498F-8A452BC47E7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and IQR</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419467"/>
            <a:ext cx="4943134" cy="4401205"/>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box plot</a:t>
            </a:r>
            <a:r>
              <a:rPr lang="en-CA" sz="2000" dirty="0"/>
              <a:t> uses </a:t>
            </a:r>
            <a:r>
              <a:rPr lang="en-CA" sz="2000" b="1" i="0" u="none" strike="noStrike" dirty="0">
                <a:effectLst/>
              </a:rPr>
              <a:t>minimum</a:t>
            </a:r>
            <a:r>
              <a:rPr lang="en-CA" sz="2000" b="0" i="0" u="none" strike="noStrike" dirty="0">
                <a:effectLst/>
              </a:rPr>
              <a:t>, </a:t>
            </a:r>
            <a:r>
              <a:rPr lang="en-CA" sz="2000" b="1" i="0" u="none" strike="noStrike" dirty="0">
                <a:effectLst/>
              </a:rPr>
              <a:t>first quartile (Q1)</a:t>
            </a:r>
            <a:r>
              <a:rPr lang="en-CA" sz="2000" b="0" i="0" u="none" strike="noStrike" dirty="0">
                <a:effectLst/>
              </a:rPr>
              <a:t>, </a:t>
            </a:r>
            <a:r>
              <a:rPr lang="en-CA" sz="2000" b="1" i="0" u="none" strike="noStrike" dirty="0">
                <a:effectLst/>
              </a:rPr>
              <a:t>median (Q2)</a:t>
            </a:r>
            <a:r>
              <a:rPr lang="en-CA" sz="2000" b="0" i="0" u="none" strike="noStrike" dirty="0">
                <a:effectLst/>
              </a:rPr>
              <a:t>, </a:t>
            </a:r>
            <a:r>
              <a:rPr lang="en-CA" sz="2000" b="1" i="0" u="none" strike="noStrike" dirty="0">
                <a:effectLst/>
              </a:rPr>
              <a:t>third quartile (Q3)</a:t>
            </a:r>
            <a:r>
              <a:rPr lang="en-CA" sz="2000" b="0" i="0" u="none" strike="noStrike" dirty="0">
                <a:effectLst/>
              </a:rPr>
              <a:t>, and </a:t>
            </a:r>
            <a:r>
              <a:rPr lang="en-CA" sz="2000" b="1" i="0" u="none" strike="noStrike" dirty="0">
                <a:effectLst/>
              </a:rPr>
              <a:t>maximum</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It visualizes the central tendency, spread, and skewness of the data and highlights </a:t>
            </a:r>
            <a:r>
              <a:rPr lang="en-CA" sz="2000" b="1" i="0" u="none" strike="noStrike" dirty="0">
                <a:solidFill>
                  <a:srgbClr val="0070C0"/>
                </a:solidFill>
                <a:effectLst/>
              </a:rPr>
              <a:t>potential outliers</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Box plots are particularly useful for comparing distributions between several groups or datasets and are a staple in exploratory data analysis (EDA).</a:t>
            </a:r>
          </a:p>
        </p:txBody>
      </p:sp>
      <p:pic>
        <p:nvPicPr>
          <p:cNvPr id="12" name="Picture 11">
            <a:extLst>
              <a:ext uri="{FF2B5EF4-FFF2-40B4-BE49-F238E27FC236}">
                <a16:creationId xmlns:a16="http://schemas.microsoft.com/office/drawing/2014/main" id="{CF5E2F30-0765-DB68-E624-C1B74DCE3973}"/>
              </a:ext>
            </a:extLst>
          </p:cNvPr>
          <p:cNvPicPr>
            <a:picLocks noChangeAspect="1"/>
          </p:cNvPicPr>
          <p:nvPr/>
        </p:nvPicPr>
        <p:blipFill>
          <a:blip r:embed="rId2"/>
          <a:stretch>
            <a:fillRect/>
          </a:stretch>
        </p:blipFill>
        <p:spPr>
          <a:xfrm>
            <a:off x="5983966" y="1653385"/>
            <a:ext cx="5442826" cy="4167287"/>
          </a:xfrm>
          <a:prstGeom prst="rect">
            <a:avLst/>
          </a:prstGeom>
        </p:spPr>
      </p:pic>
      <p:sp>
        <p:nvSpPr>
          <p:cNvPr id="2" name="Footer Placeholder 1">
            <a:extLst>
              <a:ext uri="{FF2B5EF4-FFF2-40B4-BE49-F238E27FC236}">
                <a16:creationId xmlns:a16="http://schemas.microsoft.com/office/drawing/2014/main" id="{EDAF25D5-6E04-7197-35E5-405E8D33CA1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832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its Pitfalls</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48621"/>
            <a:ext cx="11212002" cy="2862322"/>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In the context of a box plot, the </a:t>
            </a:r>
            <a:r>
              <a:rPr lang="en-CA" sz="2000" b="1" i="0" u="none" strike="noStrike" dirty="0">
                <a:effectLst/>
              </a:rPr>
              <a:t>minimum</a:t>
            </a:r>
            <a:r>
              <a:rPr lang="en-CA" sz="2000" b="0" i="0" u="none" strike="noStrike" dirty="0">
                <a:effectLst/>
              </a:rPr>
              <a:t> and </a:t>
            </a:r>
            <a:r>
              <a:rPr lang="en-CA" sz="2000" b="1" i="0" u="none" strike="noStrike" dirty="0">
                <a:effectLst/>
              </a:rPr>
              <a:t>maximum</a:t>
            </a:r>
            <a:r>
              <a:rPr lang="en-CA" sz="2000" b="0" i="0" u="none" strike="noStrike" dirty="0">
                <a:effectLst/>
              </a:rPr>
              <a:t> typically refer to the smallest and largest values within 1.5 * IQR from the quartiles. The </a:t>
            </a:r>
            <a:r>
              <a:rPr lang="en-CA" sz="2000" b="1" i="0" u="none" strike="noStrike" dirty="0">
                <a:effectLst/>
              </a:rPr>
              <a:t>whiskers</a:t>
            </a:r>
            <a:r>
              <a:rPr lang="en-CA" sz="2000" b="0" i="0" u="none" strike="noStrike" dirty="0">
                <a:effectLst/>
              </a:rPr>
              <a:t> of the box plot often represent these.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a:t>
            </a:r>
            <a:r>
              <a:rPr lang="en-CA" sz="2000" b="1" i="0" u="none" strike="noStrike" dirty="0">
                <a:effectLst/>
              </a:rPr>
              <a:t>minimum</a:t>
            </a:r>
            <a:r>
              <a:rPr lang="en-CA" sz="2000" b="0" i="0" u="none" strike="noStrike" dirty="0">
                <a:effectLst/>
              </a:rPr>
              <a:t> is usually set at (Q1 - 1.5 * IQR), and the </a:t>
            </a:r>
            <a:r>
              <a:rPr lang="en-CA" sz="2000" b="1" i="0" u="none" strike="noStrike" dirty="0">
                <a:effectLst/>
              </a:rPr>
              <a:t>maximum</a:t>
            </a:r>
            <a:r>
              <a:rPr lang="en-CA" sz="2000" b="0" i="0" u="none" strike="noStrike" dirty="0">
                <a:effectLst/>
              </a:rPr>
              <a:t> is set at (Q3 + 1.5 * IQR). These limits </a:t>
            </a:r>
            <a:r>
              <a:rPr lang="en-CA" sz="2000" b="1" i="0" u="none" strike="noStrike" dirty="0">
                <a:effectLst/>
              </a:rPr>
              <a:t>are not</a:t>
            </a:r>
            <a:r>
              <a:rPr lang="en-CA" sz="2000" b="0" i="0" u="none" strike="noStrike" dirty="0">
                <a:effectLst/>
              </a:rPr>
              <a:t> the absolute smallest and largest values but are thresholds for what is considered normal variation in the data.</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Data points that fall outside the range of the whiskers are considered </a:t>
            </a:r>
            <a:r>
              <a:rPr lang="en-CA" sz="2000" b="1" i="0" u="none" strike="noStrike" dirty="0">
                <a:effectLst/>
              </a:rPr>
              <a:t>outliers</a:t>
            </a:r>
            <a:r>
              <a:rPr lang="en-CA" sz="2000" b="0" i="0" u="none" strike="noStrike" dirty="0">
                <a:effectLst/>
              </a:rPr>
              <a:t> and are often marked with dots. </a:t>
            </a:r>
          </a:p>
        </p:txBody>
      </p:sp>
      <p:pic>
        <p:nvPicPr>
          <p:cNvPr id="6" name="Picture 5">
            <a:extLst>
              <a:ext uri="{FF2B5EF4-FFF2-40B4-BE49-F238E27FC236}">
                <a16:creationId xmlns:a16="http://schemas.microsoft.com/office/drawing/2014/main" id="{3805114B-3B97-1581-23E3-126DAE96CD21}"/>
              </a:ext>
            </a:extLst>
          </p:cNvPr>
          <p:cNvPicPr>
            <a:picLocks noChangeAspect="1"/>
          </p:cNvPicPr>
          <p:nvPr/>
        </p:nvPicPr>
        <p:blipFill>
          <a:blip r:embed="rId2"/>
          <a:stretch>
            <a:fillRect/>
          </a:stretch>
        </p:blipFill>
        <p:spPr>
          <a:xfrm>
            <a:off x="2333355" y="4015820"/>
            <a:ext cx="7525290" cy="2393922"/>
          </a:xfrm>
          <a:prstGeom prst="rect">
            <a:avLst/>
          </a:prstGeom>
        </p:spPr>
      </p:pic>
      <p:sp>
        <p:nvSpPr>
          <p:cNvPr id="2" name="Footer Placeholder 1">
            <a:extLst>
              <a:ext uri="{FF2B5EF4-FFF2-40B4-BE49-F238E27FC236}">
                <a16:creationId xmlns:a16="http://schemas.microsoft.com/office/drawing/2014/main" id="{841ED3ED-C5FA-F9C9-486C-38A2899550E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7675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Outlier Detection in Coding and Excel</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53479"/>
            <a:ext cx="10905176" cy="5016758"/>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The absolute smallest and largest data points can sometimes be outside these thresholds and are thus marked as outliers.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box plot focuses on the spread of the bulk of the data. It uses the IQR to gauge what is typical or atypical, hence using </a:t>
            </a:r>
            <a:r>
              <a:rPr lang="en-CA" sz="2000" b="1" i="0" u="none" strike="noStrike" dirty="0">
                <a:effectLst/>
              </a:rPr>
              <a:t>calculated minimum</a:t>
            </a:r>
            <a:r>
              <a:rPr lang="en-CA" sz="2000" b="0" i="0" u="none" strike="noStrike" dirty="0">
                <a:effectLst/>
              </a:rPr>
              <a:t> and </a:t>
            </a:r>
            <a:r>
              <a:rPr lang="en-CA" sz="2000" b="1" i="0" u="none" strike="noStrike" dirty="0">
                <a:effectLst/>
              </a:rPr>
              <a:t>maximum</a:t>
            </a:r>
            <a:r>
              <a:rPr lang="en-CA" sz="2000" b="0" i="0" u="none" strike="noStrike" dirty="0">
                <a:effectLst/>
              </a:rPr>
              <a:t> values instead of the absolute extremes.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0" i="0" u="none" strike="noStrike" dirty="0">
                <a:effectLst/>
              </a:rPr>
              <a:t>The protocol of using the </a:t>
            </a:r>
            <a:r>
              <a:rPr lang="en-CA" sz="2000" b="1" i="0" u="none" strike="noStrike" dirty="0">
                <a:effectLst/>
              </a:rPr>
              <a:t>1.5 * IQR </a:t>
            </a:r>
            <a:r>
              <a:rPr lang="en-CA" sz="2000" b="0" i="0" u="none" strike="noStrike" dirty="0">
                <a:effectLst/>
              </a:rPr>
              <a:t>to determine the whiskers and identify outliers </a:t>
            </a:r>
            <a:r>
              <a:rPr lang="en-CA" sz="2000" dirty="0"/>
              <a:t>(marks data points outside this range as outliers) in </a:t>
            </a:r>
            <a:r>
              <a:rPr lang="en-CA" sz="2000" b="0" i="0" u="none" strike="noStrike" dirty="0">
                <a:effectLst/>
              </a:rPr>
              <a:t>a box plot is a standard approach and is commonly used across various libraries and tools, including</a:t>
            </a:r>
          </a:p>
          <a:p>
            <a:pPr marL="342900" indent="-342900" algn="l">
              <a:buFont typeface="Arial" panose="020B0604020202020204" pitchFamily="34" charset="0"/>
              <a:buChar char="•"/>
            </a:pPr>
            <a:endParaRPr lang="en-CA" sz="2000" dirty="0"/>
          </a:p>
          <a:p>
            <a:pPr marL="900000" indent="-342900" algn="l">
              <a:buFont typeface="Arial" panose="020B0604020202020204" pitchFamily="34" charset="0"/>
              <a:buChar char="•"/>
            </a:pPr>
            <a:r>
              <a:rPr lang="en-CA" sz="2000" i="0" u="none" strike="noStrike" dirty="0">
                <a:effectLst/>
              </a:rPr>
              <a:t>Matplotlib (Python)</a:t>
            </a:r>
          </a:p>
          <a:p>
            <a:pPr marL="900000" indent="-342900" algn="l">
              <a:buFont typeface="Arial" panose="020B0604020202020204" pitchFamily="34" charset="0"/>
              <a:buChar char="•"/>
            </a:pPr>
            <a:r>
              <a:rPr lang="en-CA" sz="2000" i="0" u="none" strike="noStrike" dirty="0">
                <a:effectLst/>
              </a:rPr>
              <a:t>Seaborn (Python)</a:t>
            </a:r>
          </a:p>
          <a:p>
            <a:pPr marL="900000" indent="-342900" algn="l">
              <a:buFont typeface="Arial" panose="020B0604020202020204" pitchFamily="34" charset="0"/>
              <a:buChar char="•"/>
            </a:pPr>
            <a:r>
              <a:rPr lang="en-CA" sz="2000" i="0" u="none" strike="noStrike" dirty="0">
                <a:effectLst/>
              </a:rPr>
              <a:t>R (ggplot2, Base R)</a:t>
            </a:r>
          </a:p>
          <a:p>
            <a:pPr marL="900000" indent="-342900" algn="l">
              <a:buFont typeface="Arial" panose="020B0604020202020204" pitchFamily="34" charset="0"/>
              <a:buChar char="•"/>
            </a:pPr>
            <a:r>
              <a:rPr lang="en-CA" sz="2000" i="0" u="none" strike="noStrike" dirty="0">
                <a:effectLst/>
              </a:rPr>
              <a:t>Other Statistical Software (e.g., SPSS, SAS)</a:t>
            </a:r>
            <a:endParaRPr lang="en-CA" sz="2000" dirty="0"/>
          </a:p>
          <a:p>
            <a:pPr marL="900000" indent="-342900" algn="l">
              <a:buFont typeface="Arial" panose="020B0604020202020204" pitchFamily="34" charset="0"/>
              <a:buChar char="•"/>
            </a:pPr>
            <a:r>
              <a:rPr lang="en-CA" sz="2000" i="0" u="none" strike="noStrike" dirty="0">
                <a:effectLst/>
              </a:rPr>
              <a:t>Excel</a:t>
            </a:r>
          </a:p>
          <a:p>
            <a:pPr algn="l"/>
            <a:endParaRPr lang="en-CA" sz="2000" b="0" i="0" u="none" strike="noStrike" dirty="0">
              <a:effectLst/>
            </a:endParaRPr>
          </a:p>
        </p:txBody>
      </p:sp>
      <p:sp>
        <p:nvSpPr>
          <p:cNvPr id="2" name="Footer Placeholder 1">
            <a:extLst>
              <a:ext uri="{FF2B5EF4-FFF2-40B4-BE49-F238E27FC236}">
                <a16:creationId xmlns:a16="http://schemas.microsoft.com/office/drawing/2014/main" id="{FD30F388-BCC5-F18B-3FFE-826613BF009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71744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9" y="1353479"/>
            <a:ext cx="4598644" cy="3046988"/>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Example:</a:t>
            </a:r>
          </a:p>
          <a:p>
            <a:pPr marL="342900" indent="-342900" algn="l">
              <a:buFont typeface="Arial" panose="020B0604020202020204" pitchFamily="34" charset="0"/>
              <a:buChar char="•"/>
            </a:pPr>
            <a:endParaRPr lang="en-CA" sz="2400" dirty="0"/>
          </a:p>
          <a:p>
            <a:pPr algn="l"/>
            <a:r>
              <a:rPr lang="en-CA" sz="2400" b="0" i="0" u="none" strike="noStrike" dirty="0">
                <a:effectLst/>
              </a:rPr>
              <a:t>For the given dataset of income (US$), plot the box plot in Excel, and determine the following: </a:t>
            </a:r>
          </a:p>
          <a:p>
            <a:pPr algn="l"/>
            <a:endParaRPr lang="en-CA" sz="2400" dirty="0"/>
          </a:p>
          <a:p>
            <a:pPr algn="l"/>
            <a:r>
              <a:rPr lang="en-CA" sz="2400" b="0" i="0" u="none" strike="noStrike" dirty="0">
                <a:effectLst/>
              </a:rPr>
              <a:t>Absolute min and max</a:t>
            </a:r>
          </a:p>
          <a:p>
            <a:pPr algn="l"/>
            <a:r>
              <a:rPr lang="en-CA" sz="2400" dirty="0"/>
              <a:t>Outlier(s)</a:t>
            </a:r>
            <a:endParaRPr lang="en-CA" sz="2400" b="0" i="0" u="none" strike="noStrike" dirty="0">
              <a:effectLst/>
            </a:endParaRPr>
          </a:p>
        </p:txBody>
      </p:sp>
      <p:graphicFrame>
        <p:nvGraphicFramePr>
          <p:cNvPr id="2" name="Table 1">
            <a:extLst>
              <a:ext uri="{FF2B5EF4-FFF2-40B4-BE49-F238E27FC236}">
                <a16:creationId xmlns:a16="http://schemas.microsoft.com/office/drawing/2014/main" id="{C16CEC00-25CC-5DD4-9A0D-B16DA38DDF57}"/>
              </a:ext>
            </a:extLst>
          </p:cNvPr>
          <p:cNvGraphicFramePr>
            <a:graphicFrameLocks noGrp="1"/>
          </p:cNvGraphicFramePr>
          <p:nvPr>
            <p:extLst>
              <p:ext uri="{D42A27DB-BD31-4B8C-83A1-F6EECF244321}">
                <p14:modId xmlns:p14="http://schemas.microsoft.com/office/powerpoint/2010/main" val="2857462391"/>
              </p:ext>
            </p:extLst>
          </p:nvPr>
        </p:nvGraphicFramePr>
        <p:xfrm>
          <a:off x="5363853" y="834598"/>
          <a:ext cx="2766244" cy="5508000"/>
        </p:xfrm>
        <a:graphic>
          <a:graphicData uri="http://schemas.openxmlformats.org/drawingml/2006/table">
            <a:tbl>
              <a:tblPr firstRow="1" bandRow="1">
                <a:tableStyleId>{C083E6E3-FA7D-4D7B-A595-EF9225AFEA82}</a:tableStyleId>
              </a:tblPr>
              <a:tblGrid>
                <a:gridCol w="1484197">
                  <a:extLst>
                    <a:ext uri="{9D8B030D-6E8A-4147-A177-3AD203B41FA5}">
                      <a16:colId xmlns:a16="http://schemas.microsoft.com/office/drawing/2014/main" val="727697547"/>
                    </a:ext>
                  </a:extLst>
                </a:gridCol>
                <a:gridCol w="1282047">
                  <a:extLst>
                    <a:ext uri="{9D8B030D-6E8A-4147-A177-3AD203B41FA5}">
                      <a16:colId xmlns:a16="http://schemas.microsoft.com/office/drawing/2014/main" val="1051348811"/>
                    </a:ext>
                  </a:extLst>
                </a:gridCol>
              </a:tblGrid>
              <a:tr h="306000">
                <a:tc>
                  <a:txBody>
                    <a:bodyPr/>
                    <a:lstStyle/>
                    <a:p>
                      <a:r>
                        <a:rPr lang="en-US" sz="1400" dirty="0"/>
                        <a:t>Income (US$)</a:t>
                      </a:r>
                    </a:p>
                  </a:txBody>
                  <a:tcPr/>
                </a:tc>
                <a:tc>
                  <a:txBody>
                    <a:bodyPr/>
                    <a:lstStyle/>
                    <a:p>
                      <a:endParaRPr lang="en-US" sz="1400" dirty="0"/>
                    </a:p>
                  </a:txBody>
                  <a:tcPr/>
                </a:tc>
                <a:extLst>
                  <a:ext uri="{0D108BD9-81ED-4DB2-BD59-A6C34878D82A}">
                    <a16:rowId xmlns:a16="http://schemas.microsoft.com/office/drawing/2014/main" val="1455322850"/>
                  </a:ext>
                </a:extLst>
              </a:tr>
              <a:tr h="306000">
                <a:tc>
                  <a:txBody>
                    <a:bodyPr/>
                    <a:lstStyle/>
                    <a:p>
                      <a:r>
                        <a:rPr lang="en-US" sz="1400" dirty="0">
                          <a:highlight>
                            <a:srgbClr val="FFFF00"/>
                          </a:highlight>
                        </a:rPr>
                        <a:t>30,000</a:t>
                      </a:r>
                    </a:p>
                  </a:txBody>
                  <a:tcPr/>
                </a:tc>
                <a:tc>
                  <a:txBody>
                    <a:bodyPr/>
                    <a:lstStyle/>
                    <a:p>
                      <a:r>
                        <a:rPr lang="en-US" sz="1400" dirty="0"/>
                        <a:t>90,000</a:t>
                      </a:r>
                    </a:p>
                  </a:txBody>
                  <a:tcPr/>
                </a:tc>
                <a:extLst>
                  <a:ext uri="{0D108BD9-81ED-4DB2-BD59-A6C34878D82A}">
                    <a16:rowId xmlns:a16="http://schemas.microsoft.com/office/drawing/2014/main" val="3116433773"/>
                  </a:ext>
                </a:extLst>
              </a:tr>
              <a:tr h="306000">
                <a:tc>
                  <a:txBody>
                    <a:bodyPr/>
                    <a:lstStyle/>
                    <a:p>
                      <a:r>
                        <a:rPr lang="en-US" sz="1400" dirty="0"/>
                        <a:t>55,000</a:t>
                      </a:r>
                    </a:p>
                  </a:txBody>
                  <a:tcPr/>
                </a:tc>
                <a:tc>
                  <a:txBody>
                    <a:bodyPr/>
                    <a:lstStyle/>
                    <a:p>
                      <a:r>
                        <a:rPr lang="en-US" sz="1400" dirty="0"/>
                        <a:t>95,000</a:t>
                      </a:r>
                    </a:p>
                  </a:txBody>
                  <a:tcPr/>
                </a:tc>
                <a:extLst>
                  <a:ext uri="{0D108BD9-81ED-4DB2-BD59-A6C34878D82A}">
                    <a16:rowId xmlns:a16="http://schemas.microsoft.com/office/drawing/2014/main" val="1292402939"/>
                  </a:ext>
                </a:extLst>
              </a:tr>
              <a:tr h="306000">
                <a:tc>
                  <a:txBody>
                    <a:bodyPr/>
                    <a:lstStyle/>
                    <a:p>
                      <a:r>
                        <a:rPr lang="en-US" sz="1400" dirty="0"/>
                        <a:t>56,000</a:t>
                      </a:r>
                    </a:p>
                  </a:txBody>
                  <a:tcPr/>
                </a:tc>
                <a:tc>
                  <a:txBody>
                    <a:bodyPr/>
                    <a:lstStyle/>
                    <a:p>
                      <a:r>
                        <a:rPr lang="en-US" sz="1400" dirty="0"/>
                        <a:t>155,000</a:t>
                      </a:r>
                    </a:p>
                  </a:txBody>
                  <a:tcPr/>
                </a:tc>
                <a:extLst>
                  <a:ext uri="{0D108BD9-81ED-4DB2-BD59-A6C34878D82A}">
                    <a16:rowId xmlns:a16="http://schemas.microsoft.com/office/drawing/2014/main" val="197106207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57,000</a:t>
                      </a:r>
                    </a:p>
                  </a:txBody>
                  <a:tcPr/>
                </a:tc>
                <a:tc>
                  <a:txBody>
                    <a:bodyPr/>
                    <a:lstStyle/>
                    <a:p>
                      <a:r>
                        <a:rPr lang="en-US" sz="1400" dirty="0">
                          <a:highlight>
                            <a:srgbClr val="FFFF00"/>
                          </a:highlight>
                        </a:rPr>
                        <a:t>200,000</a:t>
                      </a:r>
                    </a:p>
                  </a:txBody>
                  <a:tcPr/>
                </a:tc>
                <a:extLst>
                  <a:ext uri="{0D108BD9-81ED-4DB2-BD59-A6C34878D82A}">
                    <a16:rowId xmlns:a16="http://schemas.microsoft.com/office/drawing/2014/main" val="91286100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58,000</a:t>
                      </a:r>
                    </a:p>
                  </a:txBody>
                  <a:tcPr/>
                </a:tc>
                <a:tc>
                  <a:txBody>
                    <a:bodyPr/>
                    <a:lstStyle/>
                    <a:p>
                      <a:endParaRPr lang="en-US" sz="1400" dirty="0"/>
                    </a:p>
                  </a:txBody>
                  <a:tcPr/>
                </a:tc>
                <a:extLst>
                  <a:ext uri="{0D108BD9-81ED-4DB2-BD59-A6C34878D82A}">
                    <a16:rowId xmlns:a16="http://schemas.microsoft.com/office/drawing/2014/main" val="349740627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59,000</a:t>
                      </a:r>
                    </a:p>
                  </a:txBody>
                  <a:tcPr/>
                </a:tc>
                <a:tc>
                  <a:txBody>
                    <a:bodyPr/>
                    <a:lstStyle/>
                    <a:p>
                      <a:endParaRPr lang="en-US" sz="1400" dirty="0"/>
                    </a:p>
                  </a:txBody>
                  <a:tcPr/>
                </a:tc>
                <a:extLst>
                  <a:ext uri="{0D108BD9-81ED-4DB2-BD59-A6C34878D82A}">
                    <a16:rowId xmlns:a16="http://schemas.microsoft.com/office/drawing/2014/main" val="140842266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101645554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238387636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4089421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056499484"/>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67,000</a:t>
                      </a:r>
                    </a:p>
                  </a:txBody>
                  <a:tcPr/>
                </a:tc>
                <a:tc>
                  <a:txBody>
                    <a:bodyPr/>
                    <a:lstStyle/>
                    <a:p>
                      <a:endParaRPr lang="en-US" sz="1400" dirty="0"/>
                    </a:p>
                  </a:txBody>
                  <a:tcPr/>
                </a:tc>
                <a:extLst>
                  <a:ext uri="{0D108BD9-81ED-4DB2-BD59-A6C34878D82A}">
                    <a16:rowId xmlns:a16="http://schemas.microsoft.com/office/drawing/2014/main" val="509772870"/>
                  </a:ext>
                </a:extLst>
              </a:tr>
              <a:tr h="306000">
                <a:tc>
                  <a:txBody>
                    <a:bodyPr/>
                    <a:lstStyle/>
                    <a:p>
                      <a:r>
                        <a:rPr lang="en-US" sz="1400" dirty="0"/>
                        <a:t>69,000</a:t>
                      </a:r>
                    </a:p>
                  </a:txBody>
                  <a:tcPr/>
                </a:tc>
                <a:tc>
                  <a:txBody>
                    <a:bodyPr/>
                    <a:lstStyle/>
                    <a:p>
                      <a:endParaRPr lang="en-US" sz="1400" dirty="0"/>
                    </a:p>
                  </a:txBody>
                  <a:tcPr/>
                </a:tc>
                <a:extLst>
                  <a:ext uri="{0D108BD9-81ED-4DB2-BD59-A6C34878D82A}">
                    <a16:rowId xmlns:a16="http://schemas.microsoft.com/office/drawing/2014/main" val="4030266221"/>
                  </a:ext>
                </a:extLst>
              </a:tr>
              <a:tr h="306000">
                <a:tc>
                  <a:txBody>
                    <a:bodyPr/>
                    <a:lstStyle/>
                    <a:p>
                      <a:r>
                        <a:rPr lang="en-US" sz="1400" dirty="0"/>
                        <a:t>71,000</a:t>
                      </a:r>
                    </a:p>
                  </a:txBody>
                  <a:tcPr/>
                </a:tc>
                <a:tc>
                  <a:txBody>
                    <a:bodyPr/>
                    <a:lstStyle/>
                    <a:p>
                      <a:endParaRPr lang="en-US" sz="1400" dirty="0"/>
                    </a:p>
                  </a:txBody>
                  <a:tcPr/>
                </a:tc>
                <a:extLst>
                  <a:ext uri="{0D108BD9-81ED-4DB2-BD59-A6C34878D82A}">
                    <a16:rowId xmlns:a16="http://schemas.microsoft.com/office/drawing/2014/main" val="2896100397"/>
                  </a:ext>
                </a:extLst>
              </a:tr>
              <a:tr h="306000">
                <a:tc>
                  <a:txBody>
                    <a:bodyPr/>
                    <a:lstStyle/>
                    <a:p>
                      <a:r>
                        <a:rPr lang="en-US" sz="1400" dirty="0"/>
                        <a:t>72,000</a:t>
                      </a:r>
                    </a:p>
                  </a:txBody>
                  <a:tcPr/>
                </a:tc>
                <a:tc>
                  <a:txBody>
                    <a:bodyPr/>
                    <a:lstStyle/>
                    <a:p>
                      <a:endParaRPr lang="en-US" sz="1400" dirty="0"/>
                    </a:p>
                  </a:txBody>
                  <a:tcPr/>
                </a:tc>
                <a:extLst>
                  <a:ext uri="{0D108BD9-81ED-4DB2-BD59-A6C34878D82A}">
                    <a16:rowId xmlns:a16="http://schemas.microsoft.com/office/drawing/2014/main" val="1416291521"/>
                  </a:ext>
                </a:extLst>
              </a:tr>
              <a:tr h="306000">
                <a:tc>
                  <a:txBody>
                    <a:bodyPr/>
                    <a:lstStyle/>
                    <a:p>
                      <a:r>
                        <a:rPr lang="en-US" sz="1400" dirty="0"/>
                        <a:t>74,000</a:t>
                      </a:r>
                    </a:p>
                  </a:txBody>
                  <a:tcPr/>
                </a:tc>
                <a:tc>
                  <a:txBody>
                    <a:bodyPr/>
                    <a:lstStyle/>
                    <a:p>
                      <a:endParaRPr lang="en-US" sz="1400" dirty="0"/>
                    </a:p>
                  </a:txBody>
                  <a:tcPr/>
                </a:tc>
                <a:extLst>
                  <a:ext uri="{0D108BD9-81ED-4DB2-BD59-A6C34878D82A}">
                    <a16:rowId xmlns:a16="http://schemas.microsoft.com/office/drawing/2014/main" val="3896548020"/>
                  </a:ext>
                </a:extLst>
              </a:tr>
              <a:tr h="306000">
                <a:tc>
                  <a:txBody>
                    <a:bodyPr/>
                    <a:lstStyle/>
                    <a:p>
                      <a:r>
                        <a:rPr lang="en-US" sz="1400" dirty="0"/>
                        <a:t>80,000</a:t>
                      </a:r>
                    </a:p>
                  </a:txBody>
                  <a:tcPr/>
                </a:tc>
                <a:tc>
                  <a:txBody>
                    <a:bodyPr/>
                    <a:lstStyle/>
                    <a:p>
                      <a:endParaRPr lang="en-US" sz="1400" dirty="0"/>
                    </a:p>
                  </a:txBody>
                  <a:tcPr/>
                </a:tc>
                <a:extLst>
                  <a:ext uri="{0D108BD9-81ED-4DB2-BD59-A6C34878D82A}">
                    <a16:rowId xmlns:a16="http://schemas.microsoft.com/office/drawing/2014/main" val="2605670165"/>
                  </a:ext>
                </a:extLst>
              </a:tr>
              <a:tr h="306000">
                <a:tc>
                  <a:txBody>
                    <a:bodyPr/>
                    <a:lstStyle/>
                    <a:p>
                      <a:r>
                        <a:rPr lang="en-US" sz="1400" dirty="0"/>
                        <a:t>85,000</a:t>
                      </a:r>
                    </a:p>
                  </a:txBody>
                  <a:tcPr/>
                </a:tc>
                <a:tc>
                  <a:txBody>
                    <a:bodyPr/>
                    <a:lstStyle/>
                    <a:p>
                      <a:endParaRPr lang="en-US" sz="1400" dirty="0"/>
                    </a:p>
                  </a:txBody>
                  <a:tcPr/>
                </a:tc>
                <a:extLst>
                  <a:ext uri="{0D108BD9-81ED-4DB2-BD59-A6C34878D82A}">
                    <a16:rowId xmlns:a16="http://schemas.microsoft.com/office/drawing/2014/main" val="2849543837"/>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FAABEE27-7696-02A1-9C0F-441C4FA8E000}"/>
                  </a:ext>
                </a:extLst>
              </p:cNvPr>
              <p:cNvGraphicFramePr/>
              <p:nvPr>
                <p:extLst>
                  <p:ext uri="{D42A27DB-BD31-4B8C-83A1-F6EECF244321}">
                    <p14:modId xmlns:p14="http://schemas.microsoft.com/office/powerpoint/2010/main" val="3519427859"/>
                  </p:ext>
                </p:extLst>
              </p:nvPr>
            </p:nvGraphicFramePr>
            <p:xfrm>
              <a:off x="8728237" y="1778205"/>
              <a:ext cx="2698554" cy="415787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FAABEE27-7696-02A1-9C0F-441C4FA8E000}"/>
                  </a:ext>
                </a:extLst>
              </p:cNvPr>
              <p:cNvPicPr>
                <a:picLocks noGrp="1" noRot="1" noChangeAspect="1" noMove="1" noResize="1" noEditPoints="1" noAdjustHandles="1" noChangeArrowheads="1" noChangeShapeType="1"/>
              </p:cNvPicPr>
              <p:nvPr/>
            </p:nvPicPr>
            <p:blipFill>
              <a:blip r:embed="rId3"/>
              <a:stretch>
                <a:fillRect/>
              </a:stretch>
            </p:blipFill>
            <p:spPr>
              <a:xfrm>
                <a:off x="8728237" y="1778205"/>
                <a:ext cx="2698554" cy="4157875"/>
              </a:xfrm>
              <a:prstGeom prst="rect">
                <a:avLst/>
              </a:prstGeom>
            </p:spPr>
          </p:pic>
        </mc:Fallback>
      </mc:AlternateContent>
      <p:sp>
        <p:nvSpPr>
          <p:cNvPr id="6" name="Footer Placeholder 5">
            <a:extLst>
              <a:ext uri="{FF2B5EF4-FFF2-40B4-BE49-F238E27FC236}">
                <a16:creationId xmlns:a16="http://schemas.microsoft.com/office/drawing/2014/main" id="{1CEC210E-BF4D-14CD-62C0-1504EF5D2FC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83731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6" name="TextBox 5">
            <a:extLst>
              <a:ext uri="{FF2B5EF4-FFF2-40B4-BE49-F238E27FC236}">
                <a16:creationId xmlns:a16="http://schemas.microsoft.com/office/drawing/2014/main" id="{D20A69A6-DDDB-B1B5-5450-D6C8B57CE97A}"/>
              </a:ext>
            </a:extLst>
          </p:cNvPr>
          <p:cNvSpPr txBox="1"/>
          <p:nvPr/>
        </p:nvSpPr>
        <p:spPr>
          <a:xfrm>
            <a:off x="765208" y="1357460"/>
            <a:ext cx="10952310" cy="1323439"/>
          </a:xfrm>
          <a:prstGeom prst="rect">
            <a:avLst/>
          </a:prstGeom>
          <a:noFill/>
        </p:spPr>
        <p:txBody>
          <a:bodyPr wrap="square" rtlCol="0">
            <a:spAutoFit/>
          </a:bodyPr>
          <a:lstStyle/>
          <a:p>
            <a:r>
              <a:rPr lang="en-CA" sz="2000" b="1" dirty="0">
                <a:solidFill>
                  <a:srgbClr val="0070C0"/>
                </a:solidFill>
              </a:rPr>
              <a:t>Standardization</a:t>
            </a:r>
            <a:r>
              <a:rPr lang="en-CA" sz="2000" b="0" i="0" u="none" strike="noStrike" dirty="0">
                <a:effectLst/>
              </a:rPr>
              <a:t> (also called </a:t>
            </a:r>
            <a:r>
              <a:rPr lang="en-CA" sz="2000" b="1" dirty="0">
                <a:solidFill>
                  <a:srgbClr val="0070C0"/>
                </a:solidFill>
              </a:rPr>
              <a:t>Z-Score Normalization</a:t>
            </a:r>
            <a:r>
              <a:rPr lang="en-CA" sz="2000" b="0" i="0" u="none" strike="noStrike" dirty="0">
                <a:effectLst/>
              </a:rPr>
              <a:t>) and </a:t>
            </a:r>
            <a:r>
              <a:rPr lang="en-CA" sz="2000" b="1" dirty="0">
                <a:solidFill>
                  <a:srgbClr val="0070C0"/>
                </a:solidFill>
              </a:rPr>
              <a:t>Normalization</a:t>
            </a:r>
            <a:r>
              <a:rPr lang="en-CA" sz="2000" b="0" i="0" u="none" strike="noStrike" dirty="0">
                <a:effectLst/>
              </a:rPr>
              <a:t> (also called </a:t>
            </a:r>
            <a:r>
              <a:rPr lang="en-CA" sz="2000" b="1" dirty="0">
                <a:solidFill>
                  <a:srgbClr val="0070C0"/>
                </a:solidFill>
              </a:rPr>
              <a:t>Min-Max Scaling</a:t>
            </a:r>
            <a:r>
              <a:rPr lang="en-CA" sz="2000" b="0" i="0" u="none" strike="noStrike" dirty="0">
                <a:effectLst/>
              </a:rPr>
              <a:t>) are both techniques used to scale features in data preprocessing, but they work differently and are used in different scenarios. In practice, it's common to try both methods and determine which one gives better results for your specific application.</a:t>
            </a:r>
            <a:endParaRPr lang="en-US"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2F65D8-4956-D54B-8FBF-0886DAA462E6}"/>
                  </a:ext>
                </a:extLst>
              </p:cNvPr>
              <p:cNvSpPr txBox="1"/>
              <p:nvPr/>
            </p:nvSpPr>
            <p:spPr>
              <a:xfrm>
                <a:off x="966719" y="2680899"/>
                <a:ext cx="5274644" cy="3652025"/>
              </a:xfrm>
              <a:prstGeom prst="rect">
                <a:avLst/>
              </a:prstGeom>
              <a:noFill/>
            </p:spPr>
            <p:txBody>
              <a:bodyPr wrap="square" rtlCol="0">
                <a:spAutoFit/>
              </a:bodyPr>
              <a:lstStyle/>
              <a:p>
                <a:pPr algn="ctr"/>
                <a:r>
                  <a:rPr lang="en-US" b="1" dirty="0"/>
                  <a:t>Standardization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𝒁</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𝒎𝒆𝒂𝒏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𝒔𝒕𝒅</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Standardization rescales data with a mean of </a:t>
                </a:r>
                <a:r>
                  <a:rPr lang="en-CA" b="1" i="0" u="none" strike="noStrike" dirty="0">
                    <a:effectLst/>
                  </a:rPr>
                  <a:t>0</a:t>
                </a:r>
                <a:r>
                  <a:rPr lang="en-CA" b="0" i="0" u="none" strike="noStrike" dirty="0">
                    <a:effectLst/>
                  </a:rPr>
                  <a:t> and a standard deviation of </a:t>
                </a:r>
                <a:r>
                  <a:rPr lang="en-CA" b="1" i="0" u="none" strike="noStrike" dirty="0">
                    <a:effectLst/>
                  </a:rPr>
                  <a:t>1</a:t>
                </a:r>
                <a:r>
                  <a:rPr lang="en-CA" b="0" i="0" u="none" strike="noStrike" dirty="0">
                    <a:effectLst/>
                  </a:rPr>
                  <a:t>.</a:t>
                </a:r>
              </a:p>
              <a:p>
                <a:pPr marL="285750" indent="-285750">
                  <a:buFont typeface="Arial" panose="020B0604020202020204" pitchFamily="34" charset="0"/>
                  <a:buChar char="•"/>
                </a:pPr>
                <a:r>
                  <a:rPr lang="en-CA" b="0" i="0" u="none" strike="noStrike" dirty="0">
                    <a:effectLst/>
                  </a:rPr>
                  <a:t>This process </a:t>
                </a:r>
                <a:r>
                  <a:rPr lang="en-CA" dirty="0"/>
                  <a:t>does </a:t>
                </a:r>
                <a:r>
                  <a:rPr lang="en-CA" b="0" i="0" u="none" strike="noStrike" dirty="0">
                    <a:effectLst/>
                  </a:rPr>
                  <a:t>not bind values to a specific range</a:t>
                </a:r>
                <a:r>
                  <a:rPr lang="en-CA" dirty="0"/>
                  <a:t>.</a:t>
                </a:r>
                <a:endParaRPr lang="en-CA" b="0" i="0" u="none" strike="noStrike" dirty="0">
                  <a:effectLst/>
                </a:endParaRPr>
              </a:p>
              <a:p>
                <a:pPr marL="285750" indent="-285750">
                  <a:buFont typeface="Arial" panose="020B0604020202020204" pitchFamily="34" charset="0"/>
                  <a:buChar char="•"/>
                </a:pPr>
                <a:r>
                  <a:rPr lang="en-CA" dirty="0"/>
                  <a:t>It is necessary if we are comparing measurements that have different units, but it is also a general requirement for many machine learning algorithms </a:t>
                </a:r>
                <a:r>
                  <a:rPr lang="en-CA" b="0" i="0" u="none" strike="noStrike" dirty="0">
                    <a:effectLst/>
                  </a:rPr>
                  <a:t>that assume data to be normally distributed.</a:t>
                </a:r>
                <a:endParaRPr lang="en-US" b="1" dirty="0"/>
              </a:p>
            </p:txBody>
          </p:sp>
        </mc:Choice>
        <mc:Fallback xmlns="">
          <p:sp>
            <p:nvSpPr>
              <p:cNvPr id="10" name="TextBox 9">
                <a:extLst>
                  <a:ext uri="{FF2B5EF4-FFF2-40B4-BE49-F238E27FC236}">
                    <a16:creationId xmlns:a16="http://schemas.microsoft.com/office/drawing/2014/main" id="{252F65D8-4956-D54B-8FBF-0886DAA462E6}"/>
                  </a:ext>
                </a:extLst>
              </p:cNvPr>
              <p:cNvSpPr txBox="1">
                <a:spLocks noRot="1" noChangeAspect="1" noMove="1" noResize="1" noEditPoints="1" noAdjustHandles="1" noChangeArrowheads="1" noChangeShapeType="1" noTextEdit="1"/>
              </p:cNvSpPr>
              <p:nvPr/>
            </p:nvSpPr>
            <p:spPr>
              <a:xfrm>
                <a:off x="966719" y="2680899"/>
                <a:ext cx="5274644" cy="3652025"/>
              </a:xfrm>
              <a:prstGeom prst="rect">
                <a:avLst/>
              </a:prstGeom>
              <a:blipFill>
                <a:blip r:embed="rId2"/>
                <a:stretch>
                  <a:fillRect l="-962" t="-1042" r="-721"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D147EB-81B6-D342-5314-5ACE4E6BEE17}"/>
                  </a:ext>
                </a:extLst>
              </p:cNvPr>
              <p:cNvSpPr txBox="1"/>
              <p:nvPr/>
            </p:nvSpPr>
            <p:spPr>
              <a:xfrm>
                <a:off x="6759077" y="2680899"/>
                <a:ext cx="5159952" cy="2821029"/>
              </a:xfrm>
              <a:prstGeom prst="rect">
                <a:avLst/>
              </a:prstGeom>
              <a:noFill/>
            </p:spPr>
            <p:txBody>
              <a:bodyPr wrap="square" rtlCol="0">
                <a:spAutoFit/>
              </a:bodyPr>
              <a:lstStyle/>
              <a:p>
                <a:pPr algn="ctr"/>
                <a:r>
                  <a:rPr lang="en-US" b="1" dirty="0"/>
                  <a:t>Normalization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𝑿</m:t>
                      </m:r>
                      <m:r>
                        <a:rPr lang="en-US" sz="1600" b="1" i="1" baseline="-25000" smtClean="0">
                          <a:latin typeface="Cambria Math" panose="02040503050406030204" pitchFamily="18" charset="0"/>
                        </a:rPr>
                        <m:t>𝒏𝒐𝒓𝒎</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𝒎𝒂𝒙</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𝑿</m:t>
                              </m:r>
                            </m:e>
                          </m:d>
                          <m:r>
                            <a:rPr lang="en-US" sz="1600" b="1" i="1" smtClean="0">
                              <a:latin typeface="Cambria Math" panose="02040503050406030204" pitchFamily="18" charset="0"/>
                            </a:rPr>
                            <m:t>−</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The data is scaled to a </a:t>
                </a:r>
                <a:r>
                  <a:rPr lang="en-CA" b="1" i="0" u="none" strike="noStrike" dirty="0">
                    <a:effectLst/>
                  </a:rPr>
                  <a:t>fixed range (usually 0 to 1)</a:t>
                </a:r>
                <a:r>
                  <a:rPr lang="en-CA" i="0" u="none" strike="noStrike" dirty="0">
                    <a:effectLst/>
                  </a:rPr>
                  <a:t>.</a:t>
                </a:r>
                <a:endParaRPr lang="en-CA" b="0" i="0" u="none" strike="noStrike" dirty="0">
                  <a:effectLst/>
                </a:endParaRPr>
              </a:p>
              <a:p>
                <a:pPr marL="285750" indent="-285750" algn="l">
                  <a:buFont typeface="Arial" panose="020B0604020202020204" pitchFamily="34" charset="0"/>
                  <a:buChar char="•"/>
                </a:pPr>
                <a:r>
                  <a:rPr lang="en-CA" b="0" i="0" u="none" strike="noStrike" dirty="0">
                    <a:effectLst/>
                  </a:rPr>
                  <a:t>Normalization is often used when the algorithm does not assume any distribution of the data, like in neural networks and k-nearest neighbors (distance-based algorithms).</a:t>
                </a:r>
              </a:p>
            </p:txBody>
          </p:sp>
        </mc:Choice>
        <mc:Fallback xmlns="">
          <p:sp>
            <p:nvSpPr>
              <p:cNvPr id="12" name="TextBox 11">
                <a:extLst>
                  <a:ext uri="{FF2B5EF4-FFF2-40B4-BE49-F238E27FC236}">
                    <a16:creationId xmlns:a16="http://schemas.microsoft.com/office/drawing/2014/main" id="{7CD147EB-81B6-D342-5314-5ACE4E6BEE17}"/>
                  </a:ext>
                </a:extLst>
              </p:cNvPr>
              <p:cNvSpPr txBox="1">
                <a:spLocks noRot="1" noChangeAspect="1" noMove="1" noResize="1" noEditPoints="1" noAdjustHandles="1" noChangeArrowheads="1" noChangeShapeType="1" noTextEdit="1"/>
              </p:cNvSpPr>
              <p:nvPr/>
            </p:nvSpPr>
            <p:spPr>
              <a:xfrm>
                <a:off x="6759077" y="2680899"/>
                <a:ext cx="5159952" cy="2821029"/>
              </a:xfrm>
              <a:prstGeom prst="rect">
                <a:avLst/>
              </a:prstGeom>
              <a:blipFill>
                <a:blip r:embed="rId3"/>
                <a:stretch>
                  <a:fillRect l="-983" t="-1345" r="-246" b="-224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FC85AF3-3010-5A25-97E2-09E38FD88785}"/>
              </a:ext>
            </a:extLst>
          </p:cNvPr>
          <p:cNvSpPr txBox="1"/>
          <p:nvPr/>
        </p:nvSpPr>
        <p:spPr>
          <a:xfrm>
            <a:off x="7188855" y="5687521"/>
            <a:ext cx="4036426" cy="369332"/>
          </a:xfrm>
          <a:prstGeom prst="rect">
            <a:avLst/>
          </a:prstGeom>
          <a:noFill/>
        </p:spPr>
        <p:txBody>
          <a:bodyPr wrap="none" rtlCol="0">
            <a:spAutoFit/>
          </a:bodyPr>
          <a:lstStyle/>
          <a:p>
            <a:r>
              <a:rPr lang="en-US" dirty="0">
                <a:solidFill>
                  <a:srgbClr val="FF0000"/>
                </a:solidFill>
              </a:rPr>
              <a:t>Which one is more sensitive to outliers?  </a:t>
            </a:r>
          </a:p>
        </p:txBody>
      </p:sp>
      <p:sp>
        <p:nvSpPr>
          <p:cNvPr id="2" name="Footer Placeholder 1">
            <a:extLst>
              <a:ext uri="{FF2B5EF4-FFF2-40B4-BE49-F238E27FC236}">
                <a16:creationId xmlns:a16="http://schemas.microsoft.com/office/drawing/2014/main" id="{25383ACA-7ABC-42C5-C93A-C10308169A8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62795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2" name="TextBox 1">
            <a:extLst>
              <a:ext uri="{FF2B5EF4-FFF2-40B4-BE49-F238E27FC236}">
                <a16:creationId xmlns:a16="http://schemas.microsoft.com/office/drawing/2014/main" id="{F1F3252E-BB87-E0F7-5FBA-E2068FF31F21}"/>
              </a:ext>
            </a:extLst>
          </p:cNvPr>
          <p:cNvSpPr txBox="1"/>
          <p:nvPr/>
        </p:nvSpPr>
        <p:spPr>
          <a:xfrm>
            <a:off x="914401" y="1376314"/>
            <a:ext cx="1392561" cy="461665"/>
          </a:xfrm>
          <a:prstGeom prst="rect">
            <a:avLst/>
          </a:prstGeom>
          <a:noFill/>
        </p:spPr>
        <p:txBody>
          <a:bodyPr wrap="none" rtlCol="0">
            <a:spAutoFit/>
          </a:bodyPr>
          <a:lstStyle/>
          <a:p>
            <a:r>
              <a:rPr lang="en-US" sz="2400" dirty="0"/>
              <a:t>Example: </a:t>
            </a:r>
          </a:p>
        </p:txBody>
      </p:sp>
      <p:graphicFrame>
        <p:nvGraphicFramePr>
          <p:cNvPr id="3" name="Table 2">
            <a:extLst>
              <a:ext uri="{FF2B5EF4-FFF2-40B4-BE49-F238E27FC236}">
                <a16:creationId xmlns:a16="http://schemas.microsoft.com/office/drawing/2014/main" id="{D30C662D-730C-2DCB-9930-309169640A58}"/>
              </a:ext>
            </a:extLst>
          </p:cNvPr>
          <p:cNvGraphicFramePr>
            <a:graphicFrameLocks noGrp="1"/>
          </p:cNvGraphicFramePr>
          <p:nvPr>
            <p:extLst>
              <p:ext uri="{D42A27DB-BD31-4B8C-83A1-F6EECF244321}">
                <p14:modId xmlns:p14="http://schemas.microsoft.com/office/powerpoint/2010/main" val="3398198570"/>
              </p:ext>
            </p:extLst>
          </p:nvPr>
        </p:nvGraphicFramePr>
        <p:xfrm>
          <a:off x="1380072" y="2174143"/>
          <a:ext cx="1542237" cy="3366000"/>
        </p:xfrm>
        <a:graphic>
          <a:graphicData uri="http://schemas.openxmlformats.org/drawingml/2006/table">
            <a:tbl>
              <a:tblPr firstRow="1" bandRow="1">
                <a:tableStyleId>{C083E6E3-FA7D-4D7B-A595-EF9225AFEA82}</a:tableStyleId>
              </a:tblPr>
              <a:tblGrid>
                <a:gridCol w="580703">
                  <a:extLst>
                    <a:ext uri="{9D8B030D-6E8A-4147-A177-3AD203B41FA5}">
                      <a16:colId xmlns:a16="http://schemas.microsoft.com/office/drawing/2014/main" val="748655167"/>
                    </a:ext>
                  </a:extLst>
                </a:gridCol>
                <a:gridCol w="961534">
                  <a:extLst>
                    <a:ext uri="{9D8B030D-6E8A-4147-A177-3AD203B41FA5}">
                      <a16:colId xmlns:a16="http://schemas.microsoft.com/office/drawing/2014/main" val="2253006745"/>
                    </a:ext>
                  </a:extLst>
                </a:gridCol>
              </a:tblGrid>
              <a:tr h="306000">
                <a:tc>
                  <a:txBody>
                    <a:bodyPr/>
                    <a:lstStyle/>
                    <a:p>
                      <a:r>
                        <a:rPr lang="en-US" sz="1400" dirty="0"/>
                        <a:t>Age</a:t>
                      </a:r>
                    </a:p>
                  </a:txBody>
                  <a:tcPr/>
                </a:tc>
                <a:tc>
                  <a:txBody>
                    <a:bodyPr/>
                    <a:lstStyle/>
                    <a:p>
                      <a:r>
                        <a:rPr lang="en-US" sz="1400" dirty="0"/>
                        <a:t>Salary</a:t>
                      </a:r>
                    </a:p>
                  </a:txBody>
                  <a:tcPr/>
                </a:tc>
                <a:extLst>
                  <a:ext uri="{0D108BD9-81ED-4DB2-BD59-A6C34878D82A}">
                    <a16:rowId xmlns:a16="http://schemas.microsoft.com/office/drawing/2014/main" val="3058445871"/>
                  </a:ext>
                </a:extLst>
              </a:tr>
              <a:tr h="306000">
                <a:tc>
                  <a:txBody>
                    <a:bodyPr/>
                    <a:lstStyle/>
                    <a:p>
                      <a:r>
                        <a:rPr lang="en-US" sz="1400" dirty="0"/>
                        <a:t>44</a:t>
                      </a:r>
                    </a:p>
                  </a:txBody>
                  <a:tcPr/>
                </a:tc>
                <a:tc>
                  <a:txBody>
                    <a:bodyPr/>
                    <a:lstStyle/>
                    <a:p>
                      <a:r>
                        <a:rPr lang="en-US" sz="1400" dirty="0"/>
                        <a:t>72000</a:t>
                      </a:r>
                    </a:p>
                  </a:txBody>
                  <a:tcPr/>
                </a:tc>
                <a:extLst>
                  <a:ext uri="{0D108BD9-81ED-4DB2-BD59-A6C34878D82A}">
                    <a16:rowId xmlns:a16="http://schemas.microsoft.com/office/drawing/2014/main" val="3973447614"/>
                  </a:ext>
                </a:extLst>
              </a:tr>
              <a:tr h="306000">
                <a:tc>
                  <a:txBody>
                    <a:bodyPr/>
                    <a:lstStyle/>
                    <a:p>
                      <a:r>
                        <a:rPr lang="en-US" sz="1400" dirty="0"/>
                        <a:t>27</a:t>
                      </a:r>
                    </a:p>
                  </a:txBody>
                  <a:tcPr/>
                </a:tc>
                <a:tc>
                  <a:txBody>
                    <a:bodyPr/>
                    <a:lstStyle/>
                    <a:p>
                      <a:r>
                        <a:rPr lang="en-US" sz="1400" dirty="0"/>
                        <a:t>48000</a:t>
                      </a:r>
                    </a:p>
                  </a:txBody>
                  <a:tcPr/>
                </a:tc>
                <a:extLst>
                  <a:ext uri="{0D108BD9-81ED-4DB2-BD59-A6C34878D82A}">
                    <a16:rowId xmlns:a16="http://schemas.microsoft.com/office/drawing/2014/main" val="2216461521"/>
                  </a:ext>
                </a:extLst>
              </a:tr>
              <a:tr h="306000">
                <a:tc>
                  <a:txBody>
                    <a:bodyPr/>
                    <a:lstStyle/>
                    <a:p>
                      <a:r>
                        <a:rPr lang="en-US" sz="1400" dirty="0"/>
                        <a:t>30</a:t>
                      </a:r>
                    </a:p>
                  </a:txBody>
                  <a:tcPr/>
                </a:tc>
                <a:tc>
                  <a:txBody>
                    <a:bodyPr/>
                    <a:lstStyle/>
                    <a:p>
                      <a:r>
                        <a:rPr lang="en-US" sz="1400" dirty="0"/>
                        <a:t>54000</a:t>
                      </a:r>
                    </a:p>
                  </a:txBody>
                  <a:tcPr/>
                </a:tc>
                <a:extLst>
                  <a:ext uri="{0D108BD9-81ED-4DB2-BD59-A6C34878D82A}">
                    <a16:rowId xmlns:a16="http://schemas.microsoft.com/office/drawing/2014/main" val="1114262895"/>
                  </a:ext>
                </a:extLst>
              </a:tr>
              <a:tr h="306000">
                <a:tc>
                  <a:txBody>
                    <a:bodyPr/>
                    <a:lstStyle/>
                    <a:p>
                      <a:r>
                        <a:rPr lang="en-US" sz="1400" dirty="0"/>
                        <a:t>38</a:t>
                      </a:r>
                    </a:p>
                  </a:txBody>
                  <a:tcPr/>
                </a:tc>
                <a:tc>
                  <a:txBody>
                    <a:bodyPr/>
                    <a:lstStyle/>
                    <a:p>
                      <a:r>
                        <a:rPr lang="en-US" sz="1400" dirty="0"/>
                        <a:t>61000</a:t>
                      </a:r>
                    </a:p>
                  </a:txBody>
                  <a:tcPr/>
                </a:tc>
                <a:extLst>
                  <a:ext uri="{0D108BD9-81ED-4DB2-BD59-A6C34878D82A}">
                    <a16:rowId xmlns:a16="http://schemas.microsoft.com/office/drawing/2014/main" val="2029766035"/>
                  </a:ext>
                </a:extLst>
              </a:tr>
              <a:tr h="306000">
                <a:tc>
                  <a:txBody>
                    <a:bodyPr/>
                    <a:lstStyle/>
                    <a:p>
                      <a:r>
                        <a:rPr lang="en-US" sz="1400" dirty="0"/>
                        <a:t>40</a:t>
                      </a:r>
                    </a:p>
                  </a:txBody>
                  <a:tcPr/>
                </a:tc>
                <a:tc>
                  <a:txBody>
                    <a:bodyPr/>
                    <a:lstStyle/>
                    <a:p>
                      <a:r>
                        <a:rPr lang="en-US" sz="1400" dirty="0"/>
                        <a:t>-</a:t>
                      </a:r>
                    </a:p>
                  </a:txBody>
                  <a:tcPr/>
                </a:tc>
                <a:extLst>
                  <a:ext uri="{0D108BD9-81ED-4DB2-BD59-A6C34878D82A}">
                    <a16:rowId xmlns:a16="http://schemas.microsoft.com/office/drawing/2014/main" val="3568980156"/>
                  </a:ext>
                </a:extLst>
              </a:tr>
              <a:tr h="306000">
                <a:tc>
                  <a:txBody>
                    <a:bodyPr/>
                    <a:lstStyle/>
                    <a:p>
                      <a:r>
                        <a:rPr lang="en-US" sz="1400" dirty="0"/>
                        <a:t>35</a:t>
                      </a:r>
                    </a:p>
                  </a:txBody>
                  <a:tcPr/>
                </a:tc>
                <a:tc>
                  <a:txBody>
                    <a:bodyPr/>
                    <a:lstStyle/>
                    <a:p>
                      <a:r>
                        <a:rPr lang="en-US" sz="1400" dirty="0"/>
                        <a:t>58000</a:t>
                      </a:r>
                    </a:p>
                  </a:txBody>
                  <a:tcPr/>
                </a:tc>
                <a:extLst>
                  <a:ext uri="{0D108BD9-81ED-4DB2-BD59-A6C34878D82A}">
                    <a16:rowId xmlns:a16="http://schemas.microsoft.com/office/drawing/2014/main" val="726519399"/>
                  </a:ext>
                </a:extLst>
              </a:tr>
              <a:tr h="306000">
                <a:tc>
                  <a:txBody>
                    <a:bodyPr/>
                    <a:lstStyle/>
                    <a:p>
                      <a:r>
                        <a:rPr lang="en-US" sz="1400" dirty="0"/>
                        <a:t>-</a:t>
                      </a:r>
                    </a:p>
                  </a:txBody>
                  <a:tcPr/>
                </a:tc>
                <a:tc>
                  <a:txBody>
                    <a:bodyPr/>
                    <a:lstStyle/>
                    <a:p>
                      <a:r>
                        <a:rPr lang="en-US" sz="1400" dirty="0"/>
                        <a:t>52000</a:t>
                      </a:r>
                    </a:p>
                  </a:txBody>
                  <a:tcPr/>
                </a:tc>
                <a:extLst>
                  <a:ext uri="{0D108BD9-81ED-4DB2-BD59-A6C34878D82A}">
                    <a16:rowId xmlns:a16="http://schemas.microsoft.com/office/drawing/2014/main" val="3012066083"/>
                  </a:ext>
                </a:extLst>
              </a:tr>
              <a:tr h="306000">
                <a:tc>
                  <a:txBody>
                    <a:bodyPr/>
                    <a:lstStyle/>
                    <a:p>
                      <a:r>
                        <a:rPr lang="en-US" sz="1400" dirty="0"/>
                        <a:t>48</a:t>
                      </a:r>
                    </a:p>
                  </a:txBody>
                  <a:tcPr/>
                </a:tc>
                <a:tc>
                  <a:txBody>
                    <a:bodyPr/>
                    <a:lstStyle/>
                    <a:p>
                      <a:r>
                        <a:rPr lang="en-US" sz="1400" dirty="0"/>
                        <a:t>79000</a:t>
                      </a:r>
                    </a:p>
                  </a:txBody>
                  <a:tcPr/>
                </a:tc>
                <a:extLst>
                  <a:ext uri="{0D108BD9-81ED-4DB2-BD59-A6C34878D82A}">
                    <a16:rowId xmlns:a16="http://schemas.microsoft.com/office/drawing/2014/main" val="2260700706"/>
                  </a:ext>
                </a:extLst>
              </a:tr>
              <a:tr h="306000">
                <a:tc>
                  <a:txBody>
                    <a:bodyPr/>
                    <a:lstStyle/>
                    <a:p>
                      <a:r>
                        <a:rPr lang="en-US" sz="1400" dirty="0"/>
                        <a:t>50</a:t>
                      </a:r>
                    </a:p>
                  </a:txBody>
                  <a:tcPr/>
                </a:tc>
                <a:tc>
                  <a:txBody>
                    <a:bodyPr/>
                    <a:lstStyle/>
                    <a:p>
                      <a:r>
                        <a:rPr lang="en-US" sz="1400" dirty="0"/>
                        <a:t>83000</a:t>
                      </a:r>
                    </a:p>
                  </a:txBody>
                  <a:tcPr/>
                </a:tc>
                <a:extLst>
                  <a:ext uri="{0D108BD9-81ED-4DB2-BD59-A6C34878D82A}">
                    <a16:rowId xmlns:a16="http://schemas.microsoft.com/office/drawing/2014/main" val="3092502806"/>
                  </a:ext>
                </a:extLst>
              </a:tr>
              <a:tr h="306000">
                <a:tc>
                  <a:txBody>
                    <a:bodyPr/>
                    <a:lstStyle/>
                    <a:p>
                      <a:r>
                        <a:rPr lang="en-US" sz="1400" dirty="0"/>
                        <a:t>37</a:t>
                      </a:r>
                    </a:p>
                  </a:txBody>
                  <a:tcPr/>
                </a:tc>
                <a:tc>
                  <a:txBody>
                    <a:bodyPr/>
                    <a:lstStyle/>
                    <a:p>
                      <a:r>
                        <a:rPr lang="en-US" sz="1400" dirty="0"/>
                        <a:t>67000</a:t>
                      </a:r>
                    </a:p>
                  </a:txBody>
                  <a:tcPr/>
                </a:tc>
                <a:extLst>
                  <a:ext uri="{0D108BD9-81ED-4DB2-BD59-A6C34878D82A}">
                    <a16:rowId xmlns:a16="http://schemas.microsoft.com/office/drawing/2014/main" val="228651476"/>
                  </a:ext>
                </a:extLst>
              </a:tr>
            </a:tbl>
          </a:graphicData>
        </a:graphic>
      </p:graphicFrame>
      <p:pic>
        <p:nvPicPr>
          <p:cNvPr id="6" name="Picture 5">
            <a:extLst>
              <a:ext uri="{FF2B5EF4-FFF2-40B4-BE49-F238E27FC236}">
                <a16:creationId xmlns:a16="http://schemas.microsoft.com/office/drawing/2014/main" id="{DC54A959-AE5C-2F85-B350-CC55EFFFB846}"/>
              </a:ext>
            </a:extLst>
          </p:cNvPr>
          <p:cNvPicPr>
            <a:picLocks noChangeAspect="1"/>
          </p:cNvPicPr>
          <p:nvPr/>
        </p:nvPicPr>
        <p:blipFill>
          <a:blip r:embed="rId2"/>
          <a:stretch>
            <a:fillRect/>
          </a:stretch>
        </p:blipFill>
        <p:spPr>
          <a:xfrm>
            <a:off x="3940759" y="2006061"/>
            <a:ext cx="7208665" cy="3702164"/>
          </a:xfrm>
          <a:prstGeom prst="rect">
            <a:avLst/>
          </a:prstGeom>
        </p:spPr>
      </p:pic>
      <p:sp>
        <p:nvSpPr>
          <p:cNvPr id="9" name="Footer Placeholder 8">
            <a:extLst>
              <a:ext uri="{FF2B5EF4-FFF2-40B4-BE49-F238E27FC236}">
                <a16:creationId xmlns:a16="http://schemas.microsoft.com/office/drawing/2014/main" id="{ED52C0FA-00FD-86AD-68F4-4D4AF55B4B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6066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01291EE0-278D-E12E-1216-909D4B80BE93}"/>
              </a:ext>
            </a:extLst>
          </p:cNvPr>
          <p:cNvSpPr txBox="1"/>
          <p:nvPr/>
        </p:nvSpPr>
        <p:spPr>
          <a:xfrm>
            <a:off x="765208" y="1477666"/>
            <a:ext cx="6094324"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Data Science, </a:t>
            </a:r>
            <a:r>
              <a:rPr lang="en-CA" sz="2400" b="1" dirty="0">
                <a:solidFill>
                  <a:srgbClr val="0070C0"/>
                </a:solidFill>
              </a:rPr>
              <a:t>Probability</a:t>
            </a:r>
            <a:r>
              <a:rPr lang="en-CA" sz="2400" b="0" i="0" u="none" strike="noStrike" dirty="0">
                <a:effectLst/>
              </a:rPr>
              <a:t> forms the backbone of our ability to make informed decisions. It allows us to quantify uncertainty, enabling predictions about data trends and behaviors. </a:t>
            </a:r>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r>
              <a:rPr lang="en-CA" sz="2400" b="0" i="0" u="none" strike="noStrike" dirty="0">
                <a:effectLst/>
              </a:rPr>
              <a:t>In Data Science, we use probability to quantify the uncertainty in data and forecasts. This quantification is crucial for developing models that can predict future events or trends based on historical data.</a:t>
            </a:r>
            <a:endParaRPr lang="en-US" sz="2400" dirty="0"/>
          </a:p>
        </p:txBody>
      </p:sp>
      <p:pic>
        <p:nvPicPr>
          <p:cNvPr id="6146" name="Picture 2" descr="The Importance of Probability in Data Science">
            <a:extLst>
              <a:ext uri="{FF2B5EF4-FFF2-40B4-BE49-F238E27FC236}">
                <a16:creationId xmlns:a16="http://schemas.microsoft.com/office/drawing/2014/main" id="{4669954E-5B4D-AD53-4F5B-673B7F605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45" y="1640111"/>
            <a:ext cx="5276777" cy="41994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24430AA-1EE5-AB3A-E9C4-D7DF35FC7D6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3356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107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9" y="1326075"/>
            <a:ext cx="10850686" cy="5432256"/>
          </a:xfrm>
          <a:prstGeom prst="rect">
            <a:avLst/>
          </a:prstGeom>
          <a:noFill/>
        </p:spPr>
        <p:txBody>
          <a:bodyPr wrap="square">
            <a:spAutoFit/>
          </a:bodyPr>
          <a:lstStyle/>
          <a:p>
            <a:r>
              <a:rPr lang="en-CA" sz="2300" b="1" dirty="0">
                <a:solidFill>
                  <a:srgbClr val="0070C0"/>
                </a:solidFill>
              </a:rPr>
              <a:t>Probability</a:t>
            </a:r>
            <a:r>
              <a:rPr lang="en-CA" sz="2300" dirty="0">
                <a:effectLst/>
              </a:rPr>
              <a:t> theory is nothing, but common sense reduced to calculation.  </a:t>
            </a:r>
          </a:p>
          <a:p>
            <a:r>
              <a:rPr lang="en-CA" sz="2300" dirty="0">
                <a:effectLst/>
              </a:rPr>
              <a:t>Pierre Laplace</a:t>
            </a:r>
            <a:r>
              <a:rPr lang="en-CA" sz="2300" dirty="0"/>
              <a:t> (</a:t>
            </a:r>
            <a:r>
              <a:rPr lang="en-CA" sz="2300" dirty="0">
                <a:effectLst/>
              </a:rPr>
              <a:t>1812)</a:t>
            </a:r>
          </a:p>
          <a:p>
            <a:endParaRPr lang="en-CA" sz="2300" dirty="0"/>
          </a:p>
          <a:p>
            <a:r>
              <a:rPr lang="en-CA" sz="2300" dirty="0">
                <a:effectLst/>
              </a:rPr>
              <a:t>The probability that a (fair) coin will land heads is 50%. But what does this mean?</a:t>
            </a:r>
          </a:p>
          <a:p>
            <a:endParaRPr lang="en-CA" sz="2300" dirty="0">
              <a:effectLst/>
            </a:endParaRPr>
          </a:p>
          <a:p>
            <a:r>
              <a:rPr lang="en-CA" sz="2300" dirty="0">
                <a:effectLst/>
              </a:rPr>
              <a:t>There are </a:t>
            </a:r>
            <a:r>
              <a:rPr lang="en-CA" sz="2300" b="1" dirty="0">
                <a:effectLst/>
              </a:rPr>
              <a:t>two</a:t>
            </a:r>
            <a:r>
              <a:rPr lang="en-CA" sz="2300" dirty="0">
                <a:effectLst/>
              </a:rPr>
              <a:t> different interpretations of probability:</a:t>
            </a:r>
          </a:p>
          <a:p>
            <a:endParaRPr lang="en-CA" sz="2300" dirty="0">
              <a:effectLst/>
            </a:endParaRPr>
          </a:p>
          <a:p>
            <a:pPr marL="342900" indent="-342900">
              <a:buFont typeface="Arial" panose="020B0604020202020204" pitchFamily="34" charset="0"/>
              <a:buChar char="•"/>
            </a:pPr>
            <a:r>
              <a:rPr lang="en-CA" sz="2300" b="1" dirty="0">
                <a:solidFill>
                  <a:srgbClr val="0070C0"/>
                </a:solidFill>
              </a:rPr>
              <a:t>Frequentist interpretation</a:t>
            </a:r>
            <a:r>
              <a:rPr lang="en-CA" sz="2300" dirty="0">
                <a:effectLst/>
              </a:rPr>
              <a:t> (probabilities represent long run frequencies of events</a:t>
            </a:r>
            <a:r>
              <a:rPr lang="en-CA" sz="2300" dirty="0"/>
              <a:t> t</a:t>
            </a:r>
            <a:r>
              <a:rPr lang="en-CA" sz="2300" dirty="0">
                <a:effectLst/>
              </a:rPr>
              <a:t>hat can happen multiple times): if we flip the coin many many times, we expect it to land heads about half the time.</a:t>
            </a:r>
          </a:p>
          <a:p>
            <a:endParaRPr lang="en-CA" sz="2300" dirty="0">
              <a:effectLst/>
            </a:endParaRPr>
          </a:p>
          <a:p>
            <a:pPr marL="342900" indent="-342900">
              <a:buFont typeface="Arial" panose="020B0604020202020204" pitchFamily="34" charset="0"/>
              <a:buChar char="•"/>
            </a:pPr>
            <a:r>
              <a:rPr lang="en-CA" sz="2300" b="1" dirty="0">
                <a:solidFill>
                  <a:srgbClr val="0070C0"/>
                </a:solidFill>
              </a:rPr>
              <a:t>Bayesian interpretation</a:t>
            </a:r>
            <a:r>
              <a:rPr lang="en-CA" sz="2300" dirty="0">
                <a:effectLst/>
              </a:rPr>
              <a:t> (probability is used to quantify our uncertainty or ignorance about something</a:t>
            </a:r>
            <a:r>
              <a:rPr lang="en-CA" sz="2300" dirty="0"/>
              <a:t> rather than repeated): </a:t>
            </a:r>
            <a:r>
              <a:rPr lang="en-CA" sz="2300" dirty="0">
                <a:effectLst/>
              </a:rPr>
              <a:t>the coin is equally likely to land heads or tails on the next toss (</a:t>
            </a:r>
            <a:r>
              <a:rPr lang="en-CA" sz="2300" b="0" i="0" u="none" strike="noStrike" dirty="0">
                <a:effectLst/>
              </a:rPr>
              <a:t>uncertainty regarding a single event's outcome based on current knowledge).</a:t>
            </a:r>
            <a:endParaRPr lang="en-CA" sz="2300" dirty="0">
              <a:effectLst/>
            </a:endParaRPr>
          </a:p>
        </p:txBody>
      </p:sp>
      <p:sp>
        <p:nvSpPr>
          <p:cNvPr id="2" name="Footer Placeholder 1">
            <a:extLst>
              <a:ext uri="{FF2B5EF4-FFF2-40B4-BE49-F238E27FC236}">
                <a16:creationId xmlns:a16="http://schemas.microsoft.com/office/drawing/2014/main" id="{B28C2098-8823-5CA4-9300-831CA9515E1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54378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8" y="1326075"/>
            <a:ext cx="10860735" cy="4678204"/>
          </a:xfrm>
          <a:prstGeom prst="rect">
            <a:avLst/>
          </a:prstGeom>
          <a:noFill/>
        </p:spPr>
        <p:txBody>
          <a:bodyPr wrap="square">
            <a:spAutoFit/>
          </a:bodyPr>
          <a:lstStyle/>
          <a:p>
            <a:r>
              <a:rPr lang="en-CA" sz="2300" b="1" dirty="0"/>
              <a:t>Another Example: </a:t>
            </a:r>
            <a:r>
              <a:rPr lang="en-CA" sz="2300" dirty="0"/>
              <a:t>Predicting Rain</a:t>
            </a:r>
            <a:endParaRPr lang="en-CA" sz="2300" dirty="0">
              <a:effectLst/>
            </a:endParaRPr>
          </a:p>
          <a:p>
            <a:endParaRPr lang="en-CA" sz="2300" dirty="0"/>
          </a:p>
          <a:p>
            <a:pPr algn="l">
              <a:buFont typeface="+mj-lt"/>
              <a:buAutoNum type="arabicPeriod"/>
            </a:pPr>
            <a:r>
              <a:rPr lang="en-CA" b="1" i="0" u="none" strike="noStrike" dirty="0">
                <a:effectLst/>
              </a:rPr>
              <a:t> Frequentist Interpretation:</a:t>
            </a:r>
            <a:endParaRPr lang="en-CA" b="0" i="0" u="none" strike="noStrike" dirty="0">
              <a:effectLst/>
            </a:endParaRPr>
          </a:p>
          <a:p>
            <a:pPr lvl="1" algn="l"/>
            <a:r>
              <a:rPr lang="en-CA" b="0" i="0" u="none" strike="noStrike" dirty="0">
                <a:effectLst/>
              </a:rPr>
              <a:t>In this view, the probability of rain is based on the long-run frequency of rainy days. Let’s say you look at historical weather data for the city and find that, over many years, it has rained on 30% of the days. The Frequentist would say that the probability of rain tomorrow is 30%, based on this long-term frequency. This interpretation relies solely on the empirical data of past occurrences and does not take into account any other information (such as current weather patterns or forecasts).</a:t>
            </a:r>
          </a:p>
          <a:p>
            <a:pPr lvl="1" algn="l"/>
            <a:endParaRPr lang="en-CA" b="0" i="0" u="none" strike="noStrike" dirty="0">
              <a:effectLst/>
            </a:endParaRPr>
          </a:p>
          <a:p>
            <a:pPr algn="l">
              <a:buFont typeface="+mj-lt"/>
              <a:buAutoNum type="arabicPeriod"/>
            </a:pPr>
            <a:r>
              <a:rPr lang="en-CA" b="1" i="0" u="none" strike="noStrike" dirty="0">
                <a:effectLst/>
              </a:rPr>
              <a:t> Bayesian Interpretation:</a:t>
            </a:r>
            <a:endParaRPr lang="en-CA" b="0" i="0" u="none" strike="noStrike" dirty="0">
              <a:effectLst/>
            </a:endParaRPr>
          </a:p>
          <a:p>
            <a:pPr lvl="1" algn="l"/>
            <a:r>
              <a:rPr lang="en-CA" b="0" i="0" u="none" strike="noStrike" dirty="0">
                <a:effectLst/>
              </a:rPr>
              <a:t>The Bayesian approach considers the probability of rain as a measure of belief or certainty, which can be updated as new information becomes available. Initially, you might start with the historical frequency (30% chance of rain) as your prior belief. However, if you have additional information, like a weather forecast predicting a strong storm system approaching the city, you will update your belief. In this case, you might revise the probability upward, say to 80%, reflecting your updated belief based on the new evidence. The Bayesian interpretation is flexible and allows for the incorporation of new evidence to adjust the probability.</a:t>
            </a:r>
          </a:p>
        </p:txBody>
      </p:sp>
      <p:sp>
        <p:nvSpPr>
          <p:cNvPr id="2" name="Footer Placeholder 1">
            <a:extLst>
              <a:ext uri="{FF2B5EF4-FFF2-40B4-BE49-F238E27FC236}">
                <a16:creationId xmlns:a16="http://schemas.microsoft.com/office/drawing/2014/main" id="{5C484974-1346-EEEC-9135-3806407494C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1816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3090" y="6506160"/>
            <a:ext cx="481248" cy="365125"/>
          </a:xfrm>
        </p:spPr>
        <p:txBody>
          <a:bodyPr/>
          <a:lstStyle/>
          <a:p>
            <a:fld id="{F43B90E4-860F-204C-90CE-7C7F6EC99B67}" type="slidenum">
              <a:rPr lang="en-US" smtClean="0">
                <a:solidFill>
                  <a:schemeClr val="tx1"/>
                </a:solidFill>
              </a:rPr>
              <a:t>109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9" name="TextBox 8">
            <a:extLst>
              <a:ext uri="{FF2B5EF4-FFF2-40B4-BE49-F238E27FC236}">
                <a16:creationId xmlns:a16="http://schemas.microsoft.com/office/drawing/2014/main" id="{A4F10621-6081-1729-3CBD-1AD6DE74E480}"/>
              </a:ext>
            </a:extLst>
          </p:cNvPr>
          <p:cNvSpPr txBox="1"/>
          <p:nvPr/>
        </p:nvSpPr>
        <p:spPr>
          <a:xfrm>
            <a:off x="765208" y="1450848"/>
            <a:ext cx="5896849" cy="461665"/>
          </a:xfrm>
          <a:prstGeom prst="rect">
            <a:avLst/>
          </a:prstGeom>
          <a:noFill/>
        </p:spPr>
        <p:txBody>
          <a:bodyPr wrap="square" rtlCol="0">
            <a:spAutoFit/>
          </a:bodyPr>
          <a:lstStyle/>
          <a:p>
            <a:r>
              <a:rPr lang="en-US" sz="2400" dirty="0"/>
              <a:t>Probability is calculated by using this formula:</a:t>
            </a:r>
            <a:endParaRPr lang="en-US" sz="2400"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4B30F3-00EC-EF52-9F16-D5C13F6DB853}"/>
                  </a:ext>
                </a:extLst>
              </p:cNvPr>
              <p:cNvSpPr txBox="1"/>
              <p:nvPr/>
            </p:nvSpPr>
            <p:spPr>
              <a:xfrm>
                <a:off x="7081225" y="1366016"/>
                <a:ext cx="4270203" cy="7210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𝐷𝑒𝑠𝑖𝑟𝑒𝑑</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num>
                      <m:den>
                        <m:r>
                          <a:rPr lang="en-US" sz="2800" b="0" i="1" smtClean="0">
                            <a:latin typeface="Cambria Math" panose="02040503050406030204" pitchFamily="18" charset="0"/>
                          </a:rPr>
                          <m:t>𝑃𝑜𝑠𝑠𝑖𝑏𝑙𝑒</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den>
                    </m:f>
                  </m:oMath>
                </a14:m>
                <a:endParaRPr lang="en-US" sz="2400" dirty="0"/>
              </a:p>
            </p:txBody>
          </p:sp>
        </mc:Choice>
        <mc:Fallback xmlns="">
          <p:sp>
            <p:nvSpPr>
              <p:cNvPr id="11" name="TextBox 10">
                <a:extLst>
                  <a:ext uri="{FF2B5EF4-FFF2-40B4-BE49-F238E27FC236}">
                    <a16:creationId xmlns:a16="http://schemas.microsoft.com/office/drawing/2014/main" id="{4F4B30F3-00EC-EF52-9F16-D5C13F6DB853}"/>
                  </a:ext>
                </a:extLst>
              </p:cNvPr>
              <p:cNvSpPr txBox="1">
                <a:spLocks noRot="1" noChangeAspect="1" noMove="1" noResize="1" noEditPoints="1" noAdjustHandles="1" noChangeArrowheads="1" noChangeShapeType="1" noTextEdit="1"/>
              </p:cNvSpPr>
              <p:nvPr/>
            </p:nvSpPr>
            <p:spPr>
              <a:xfrm>
                <a:off x="7081225" y="1366016"/>
                <a:ext cx="4270203" cy="721031"/>
              </a:xfrm>
              <a:prstGeom prst="rect">
                <a:avLst/>
              </a:prstGeom>
              <a:blipFill>
                <a:blip r:embed="rId2"/>
                <a:stretch>
                  <a:fillRect l="-2071" b="-1724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44550AC-758C-2A25-56EC-B675EAF11D76}"/>
              </a:ext>
            </a:extLst>
          </p:cNvPr>
          <p:cNvSpPr txBox="1"/>
          <p:nvPr/>
        </p:nvSpPr>
        <p:spPr>
          <a:xfrm>
            <a:off x="765208" y="2805809"/>
            <a:ext cx="5987284" cy="1200329"/>
          </a:xfrm>
          <a:prstGeom prst="rect">
            <a:avLst/>
          </a:prstGeom>
          <a:noFill/>
        </p:spPr>
        <p:txBody>
          <a:bodyPr wrap="square" rtlCol="0">
            <a:spAutoFit/>
          </a:bodyPr>
          <a:lstStyle/>
          <a:p>
            <a:r>
              <a:rPr lang="en-US" sz="2400" dirty="0"/>
              <a:t>Probability of flipping head:  </a:t>
            </a:r>
          </a:p>
          <a:p>
            <a:r>
              <a:rPr lang="en-US" sz="2400" dirty="0"/>
              <a:t>Desired outcome = flipping head (1 outcome)</a:t>
            </a:r>
          </a:p>
          <a:p>
            <a:r>
              <a:rPr lang="en-US" sz="2400" dirty="0"/>
              <a:t>Possible outcome = head and tail (2 outcome)</a:t>
            </a:r>
          </a:p>
        </p:txBody>
      </p:sp>
      <p:sp>
        <p:nvSpPr>
          <p:cNvPr id="13" name="Left Arrow 12">
            <a:extLst>
              <a:ext uri="{FF2B5EF4-FFF2-40B4-BE49-F238E27FC236}">
                <a16:creationId xmlns:a16="http://schemas.microsoft.com/office/drawing/2014/main" id="{16AE8439-F7FC-98CA-7EFE-487BBE7024A0}"/>
              </a:ext>
            </a:extLst>
          </p:cNvPr>
          <p:cNvSpPr/>
          <p:nvPr/>
        </p:nvSpPr>
        <p:spPr>
          <a:xfrm rot="10800000">
            <a:off x="6662057" y="3303325"/>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1C1F3-ECDB-5044-ABE3-47809F46E1E3}"/>
                  </a:ext>
                </a:extLst>
              </p:cNvPr>
              <p:cNvSpPr txBox="1"/>
              <p:nvPr/>
            </p:nvSpPr>
            <p:spPr>
              <a:xfrm>
                <a:off x="7877908" y="3078647"/>
                <a:ext cx="3473521" cy="700705"/>
              </a:xfrm>
              <a:prstGeom prst="rect">
                <a:avLst/>
              </a:prstGeom>
              <a:noFill/>
            </p:spPr>
            <p:txBody>
              <a:bodyPr wrap="square" rtlCol="0">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r>
                  <a:rPr lang="en-US" sz="2400" dirty="0"/>
                  <a:t> = 0.5 = 50%</a:t>
                </a:r>
              </a:p>
            </p:txBody>
          </p:sp>
        </mc:Choice>
        <mc:Fallback xmlns="">
          <p:sp>
            <p:nvSpPr>
              <p:cNvPr id="14" name="TextBox 13">
                <a:extLst>
                  <a:ext uri="{FF2B5EF4-FFF2-40B4-BE49-F238E27FC236}">
                    <a16:creationId xmlns:a16="http://schemas.microsoft.com/office/drawing/2014/main" id="{ED41C1F3-ECDB-5044-ABE3-47809F46E1E3}"/>
                  </a:ext>
                </a:extLst>
              </p:cNvPr>
              <p:cNvSpPr txBox="1">
                <a:spLocks noRot="1" noChangeAspect="1" noMove="1" noResize="1" noEditPoints="1" noAdjustHandles="1" noChangeArrowheads="1" noChangeShapeType="1" noTextEdit="1"/>
              </p:cNvSpPr>
              <p:nvPr/>
            </p:nvSpPr>
            <p:spPr>
              <a:xfrm>
                <a:off x="7877908" y="3078647"/>
                <a:ext cx="3473521" cy="700705"/>
              </a:xfrm>
              <a:prstGeom prst="rect">
                <a:avLst/>
              </a:prstGeom>
              <a:blipFill>
                <a:blip r:embed="rId3"/>
                <a:stretch>
                  <a:fillRect l="-2920" r="-2190" b="-357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CB12B2F-51E8-6C70-660A-6A9EDDFED97D}"/>
              </a:ext>
            </a:extLst>
          </p:cNvPr>
          <p:cNvSpPr txBox="1"/>
          <p:nvPr/>
        </p:nvSpPr>
        <p:spPr>
          <a:xfrm>
            <a:off x="716419" y="4955584"/>
            <a:ext cx="6329681" cy="461665"/>
          </a:xfrm>
          <a:prstGeom prst="rect">
            <a:avLst/>
          </a:prstGeom>
          <a:noFill/>
        </p:spPr>
        <p:txBody>
          <a:bodyPr wrap="none" rtlCol="0">
            <a:spAutoFit/>
          </a:bodyPr>
          <a:lstStyle/>
          <a:p>
            <a:r>
              <a:rPr lang="en-US" sz="2400" dirty="0"/>
              <a:t>Chance of drawing a queen from a deck of cards: </a:t>
            </a:r>
          </a:p>
        </p:txBody>
      </p:sp>
      <p:sp>
        <p:nvSpPr>
          <p:cNvPr id="16" name="Left Arrow 15">
            <a:extLst>
              <a:ext uri="{FF2B5EF4-FFF2-40B4-BE49-F238E27FC236}">
                <a16:creationId xmlns:a16="http://schemas.microsoft.com/office/drawing/2014/main" id="{0E6BB71D-46FE-8D8C-DD85-8B38639E5687}"/>
              </a:ext>
            </a:extLst>
          </p:cNvPr>
          <p:cNvSpPr/>
          <p:nvPr/>
        </p:nvSpPr>
        <p:spPr>
          <a:xfrm rot="10800000">
            <a:off x="6974309" y="5054852"/>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B2E85B-9342-B9F5-0137-A702FEFB8FD0}"/>
                  </a:ext>
                </a:extLst>
              </p:cNvPr>
              <p:cNvSpPr txBox="1"/>
              <p:nvPr/>
            </p:nvSpPr>
            <p:spPr>
              <a:xfrm>
                <a:off x="8190160" y="4844119"/>
                <a:ext cx="4028635" cy="702500"/>
              </a:xfrm>
              <a:prstGeom prst="rect">
                <a:avLst/>
              </a:prstGeom>
              <a:noFill/>
            </p:spPr>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4</m:t>
                        </m:r>
                      </m:num>
                      <m:den>
                        <m:r>
                          <a:rPr lang="en-US" sz="2800" b="0" i="1" smtClean="0">
                            <a:latin typeface="Cambria Math" panose="02040503050406030204" pitchFamily="18" charset="0"/>
                          </a:rPr>
                          <m:t>52</m:t>
                        </m:r>
                      </m:den>
                    </m:f>
                  </m:oMath>
                </a14:m>
                <a:r>
                  <a:rPr lang="en-US" sz="2800" dirty="0"/>
                  <a:t> </a:t>
                </a:r>
                <a:r>
                  <a:rPr lang="en-US" sz="2400" dirty="0"/>
                  <a:t>= 0.077 = 7.7%</a:t>
                </a:r>
              </a:p>
            </p:txBody>
          </p:sp>
        </mc:Choice>
        <mc:Fallback xmlns="">
          <p:sp>
            <p:nvSpPr>
              <p:cNvPr id="18" name="TextBox 17">
                <a:extLst>
                  <a:ext uri="{FF2B5EF4-FFF2-40B4-BE49-F238E27FC236}">
                    <a16:creationId xmlns:a16="http://schemas.microsoft.com/office/drawing/2014/main" id="{B0B2E85B-9342-B9F5-0137-A702FEFB8FD0}"/>
                  </a:ext>
                </a:extLst>
              </p:cNvPr>
              <p:cNvSpPr txBox="1">
                <a:spLocks noRot="1" noChangeAspect="1" noMove="1" noResize="1" noEditPoints="1" noAdjustHandles="1" noChangeArrowheads="1" noChangeShapeType="1" noTextEdit="1"/>
              </p:cNvSpPr>
              <p:nvPr/>
            </p:nvSpPr>
            <p:spPr>
              <a:xfrm>
                <a:off x="8190160" y="4844119"/>
                <a:ext cx="4028635" cy="702500"/>
              </a:xfrm>
              <a:prstGeom prst="rect">
                <a:avLst/>
              </a:prstGeom>
              <a:blipFill>
                <a:blip r:embed="rId4"/>
                <a:stretch>
                  <a:fillRect l="-2524" r="-1577" b="-357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1E7D8A8-0FDB-BC19-0D1F-BB8CD140E1B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06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B223016C-02F4-68EE-52F4-46319C81BF6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3" name="TextBox 2">
            <a:extLst>
              <a:ext uri="{FF2B5EF4-FFF2-40B4-BE49-F238E27FC236}">
                <a16:creationId xmlns:a16="http://schemas.microsoft.com/office/drawing/2014/main" id="{DA148D16-2E69-9109-0F39-0D72EEA1F1B3}"/>
              </a:ext>
            </a:extLst>
          </p:cNvPr>
          <p:cNvSpPr txBox="1"/>
          <p:nvPr/>
        </p:nvSpPr>
        <p:spPr>
          <a:xfrm>
            <a:off x="765208" y="1485538"/>
            <a:ext cx="10749130" cy="4154984"/>
          </a:xfrm>
          <a:prstGeom prst="rect">
            <a:avLst/>
          </a:prstGeom>
          <a:noFill/>
        </p:spPr>
        <p:txBody>
          <a:bodyPr wrap="square">
            <a:spAutoFit/>
          </a:bodyPr>
          <a:lstStyle/>
          <a:p>
            <a:r>
              <a:rPr lang="en-CA" sz="2400" b="0" i="0" u="none" strike="noStrike" dirty="0">
                <a:effectLst/>
              </a:rPr>
              <a:t>Question: What is the probability of rolling a number greater than 4 on a standard six-sided die? </a:t>
            </a:r>
          </a:p>
          <a:p>
            <a:endParaRPr lang="en-CA" sz="2400" dirty="0"/>
          </a:p>
          <a:p>
            <a:r>
              <a:rPr lang="en-CA" sz="2400" b="0" i="0" u="none" strike="noStrike" dirty="0">
                <a:effectLst/>
              </a:rPr>
              <a:t>Question: What is the chance of drawing an Ace from a standard deck of 52 playing cards? </a:t>
            </a:r>
            <a:endParaRPr lang="en-CA" sz="2400" dirty="0"/>
          </a:p>
          <a:p>
            <a:endParaRPr lang="en-CA" sz="2400" dirty="0"/>
          </a:p>
          <a:p>
            <a:r>
              <a:rPr lang="en-CA" sz="2400" b="0" i="0" u="none" strike="noStrike" dirty="0">
                <a:effectLst/>
              </a:rPr>
              <a:t>Question: If you flip two coins, what is the probability that both coins will land on tails? </a:t>
            </a:r>
            <a:endParaRPr lang="en-CA" sz="2400" dirty="0"/>
          </a:p>
          <a:p>
            <a:endParaRPr lang="en-CA" sz="2400" dirty="0"/>
          </a:p>
          <a:p>
            <a:r>
              <a:rPr lang="en-CA" sz="2400" b="0" i="0" u="none" strike="noStrike" dirty="0">
                <a:effectLst/>
              </a:rPr>
              <a:t>Question: What is the probability of drawing a red card from a standard deck of 52 playing cards? </a:t>
            </a:r>
            <a:endParaRPr lang="en-US" sz="2400" dirty="0">
              <a:solidFill>
                <a:srgbClr val="FF0000"/>
              </a:solidFill>
            </a:endParaRPr>
          </a:p>
        </p:txBody>
      </p:sp>
      <p:sp>
        <p:nvSpPr>
          <p:cNvPr id="15" name="TextBox 14">
            <a:extLst>
              <a:ext uri="{FF2B5EF4-FFF2-40B4-BE49-F238E27FC236}">
                <a16:creationId xmlns:a16="http://schemas.microsoft.com/office/drawing/2014/main" id="{4B67C22F-D342-A6F3-3C40-CB3F6274B2F4}"/>
              </a:ext>
            </a:extLst>
          </p:cNvPr>
          <p:cNvSpPr txBox="1"/>
          <p:nvPr/>
        </p:nvSpPr>
        <p:spPr>
          <a:xfrm>
            <a:off x="2534697" y="1865199"/>
            <a:ext cx="2228222" cy="461665"/>
          </a:xfrm>
          <a:prstGeom prst="rect">
            <a:avLst/>
          </a:prstGeom>
          <a:noFill/>
        </p:spPr>
        <p:txBody>
          <a:bodyPr wrap="square">
            <a:spAutoFit/>
          </a:bodyPr>
          <a:lstStyle/>
          <a:p>
            <a:r>
              <a:rPr lang="en-CA" sz="2400" b="0" i="0" u="none" strike="noStrike" dirty="0">
                <a:solidFill>
                  <a:srgbClr val="FF0000"/>
                </a:solidFill>
                <a:effectLst/>
              </a:rPr>
              <a:t>Answer: 33.33%</a:t>
            </a:r>
            <a:endParaRPr lang="en-CA" sz="2400" dirty="0">
              <a:solidFill>
                <a:srgbClr val="FF0000"/>
              </a:solidFill>
            </a:endParaRPr>
          </a:p>
        </p:txBody>
      </p:sp>
      <p:sp>
        <p:nvSpPr>
          <p:cNvPr id="17" name="TextBox 16">
            <a:extLst>
              <a:ext uri="{FF2B5EF4-FFF2-40B4-BE49-F238E27FC236}">
                <a16:creationId xmlns:a16="http://schemas.microsoft.com/office/drawing/2014/main" id="{2D4F76DF-258E-CE22-3966-9EBEC6580F3D}"/>
              </a:ext>
            </a:extLst>
          </p:cNvPr>
          <p:cNvSpPr txBox="1"/>
          <p:nvPr/>
        </p:nvSpPr>
        <p:spPr>
          <a:xfrm>
            <a:off x="1690637" y="2962980"/>
            <a:ext cx="2127738" cy="461665"/>
          </a:xfrm>
          <a:prstGeom prst="rect">
            <a:avLst/>
          </a:prstGeom>
          <a:noFill/>
        </p:spPr>
        <p:txBody>
          <a:bodyPr wrap="square">
            <a:spAutoFit/>
          </a:bodyPr>
          <a:lstStyle/>
          <a:p>
            <a:r>
              <a:rPr lang="en-CA" sz="2400" b="0" i="0" u="none" strike="noStrike" dirty="0">
                <a:solidFill>
                  <a:srgbClr val="FF0000"/>
                </a:solidFill>
                <a:effectLst/>
              </a:rPr>
              <a:t>Answer: 7.69%</a:t>
            </a:r>
          </a:p>
        </p:txBody>
      </p:sp>
      <p:sp>
        <p:nvSpPr>
          <p:cNvPr id="19" name="TextBox 18">
            <a:extLst>
              <a:ext uri="{FF2B5EF4-FFF2-40B4-BE49-F238E27FC236}">
                <a16:creationId xmlns:a16="http://schemas.microsoft.com/office/drawing/2014/main" id="{22F7B5D7-762B-593B-30AB-A516A290A642}"/>
              </a:ext>
            </a:extLst>
          </p:cNvPr>
          <p:cNvSpPr txBox="1"/>
          <p:nvPr/>
        </p:nvSpPr>
        <p:spPr>
          <a:xfrm>
            <a:off x="1499717" y="4060761"/>
            <a:ext cx="1886578" cy="461665"/>
          </a:xfrm>
          <a:prstGeom prst="rect">
            <a:avLst/>
          </a:prstGeom>
          <a:noFill/>
        </p:spPr>
        <p:txBody>
          <a:bodyPr wrap="square">
            <a:spAutoFit/>
          </a:bodyPr>
          <a:lstStyle/>
          <a:p>
            <a:r>
              <a:rPr lang="en-CA" sz="2400" b="0" i="0" u="none" strike="noStrike" dirty="0">
                <a:solidFill>
                  <a:srgbClr val="FF0000"/>
                </a:solidFill>
                <a:effectLst/>
              </a:rPr>
              <a:t>Answer: 25%</a:t>
            </a:r>
          </a:p>
        </p:txBody>
      </p:sp>
      <p:sp>
        <p:nvSpPr>
          <p:cNvPr id="21" name="TextBox 20">
            <a:extLst>
              <a:ext uri="{FF2B5EF4-FFF2-40B4-BE49-F238E27FC236}">
                <a16:creationId xmlns:a16="http://schemas.microsoft.com/office/drawing/2014/main" id="{3060F256-C0EC-32CE-BE07-DD098CAD8D1C}"/>
              </a:ext>
            </a:extLst>
          </p:cNvPr>
          <p:cNvSpPr txBox="1"/>
          <p:nvPr/>
        </p:nvSpPr>
        <p:spPr>
          <a:xfrm>
            <a:off x="2615084" y="5141629"/>
            <a:ext cx="1886578" cy="461665"/>
          </a:xfrm>
          <a:prstGeom prst="rect">
            <a:avLst/>
          </a:prstGeom>
          <a:noFill/>
        </p:spPr>
        <p:txBody>
          <a:bodyPr wrap="square">
            <a:spAutoFit/>
          </a:bodyPr>
          <a:lstStyle/>
          <a:p>
            <a:r>
              <a:rPr lang="en-CA" sz="2400" b="0" i="0" u="none" strike="noStrike" dirty="0">
                <a:solidFill>
                  <a:srgbClr val="FF0000"/>
                </a:solidFill>
                <a:effectLst/>
              </a:rPr>
              <a:t>Answer: 50%</a:t>
            </a:r>
            <a:endParaRPr lang="en-US" sz="2400" dirty="0"/>
          </a:p>
        </p:txBody>
      </p:sp>
      <p:sp>
        <p:nvSpPr>
          <p:cNvPr id="2" name="Footer Placeholder 1">
            <a:extLst>
              <a:ext uri="{FF2B5EF4-FFF2-40B4-BE49-F238E27FC236}">
                <a16:creationId xmlns:a16="http://schemas.microsoft.com/office/drawing/2014/main" id="{D54DA257-8EA8-72AE-5824-F2021EF332A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124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3" name="TextBox 2">
            <a:extLst>
              <a:ext uri="{FF2B5EF4-FFF2-40B4-BE49-F238E27FC236}">
                <a16:creationId xmlns:a16="http://schemas.microsoft.com/office/drawing/2014/main" id="{16AF3FAE-C219-4F9C-4A5C-457D577946A1}"/>
              </a:ext>
            </a:extLst>
          </p:cNvPr>
          <p:cNvSpPr txBox="1"/>
          <p:nvPr/>
        </p:nvSpPr>
        <p:spPr>
          <a:xfrm>
            <a:off x="765208" y="1493666"/>
            <a:ext cx="5256162" cy="3139321"/>
          </a:xfrm>
          <a:prstGeom prst="rect">
            <a:avLst/>
          </a:prstGeom>
          <a:noFill/>
        </p:spPr>
        <p:txBody>
          <a:bodyPr wrap="square" rtlCol="0">
            <a:spAutoFit/>
          </a:bodyPr>
          <a:lstStyle/>
          <a:p>
            <a:r>
              <a:rPr lang="en-US" sz="2200" dirty="0"/>
              <a:t>Imagine we measure the sales revenue for a business for the past 12 months.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lowest revenue was $5,500</a:t>
            </a:r>
          </a:p>
          <a:p>
            <a:pPr marL="342900" indent="-342900">
              <a:buFont typeface="Arial" panose="020B0604020202020204" pitchFamily="34" charset="0"/>
              <a:buChar char="•"/>
            </a:pPr>
            <a:r>
              <a:rPr lang="en-US" sz="2200" dirty="0"/>
              <a:t>The highest revenue was $12,000</a:t>
            </a:r>
          </a:p>
          <a:p>
            <a:pPr marL="342900" indent="-342900">
              <a:buFont typeface="Arial" panose="020B0604020202020204" pitchFamily="34" charset="0"/>
              <a:buChar char="•"/>
            </a:pPr>
            <a:r>
              <a:rPr lang="en-US" sz="2200" dirty="0"/>
              <a:t>The 4</a:t>
            </a:r>
            <a:r>
              <a:rPr lang="en-US" sz="2200" baseline="30000" dirty="0"/>
              <a:t>th</a:t>
            </a:r>
            <a:r>
              <a:rPr lang="en-US" sz="2200" dirty="0"/>
              <a:t>, 5</a:t>
            </a:r>
            <a:r>
              <a:rPr lang="en-US" sz="2200" baseline="30000" dirty="0"/>
              <a:t>th</a:t>
            </a:r>
            <a:r>
              <a:rPr lang="en-US" sz="2200" dirty="0"/>
              <a:t>, and 6th months revenue were from $7,000 to $9,000; </a:t>
            </a:r>
          </a:p>
          <a:p>
            <a:pPr marL="342900" indent="-342900">
              <a:buFont typeface="Arial" panose="020B0604020202020204" pitchFamily="34" charset="0"/>
              <a:buChar char="•"/>
            </a:pPr>
            <a:r>
              <a:rPr lang="en-US" sz="2200" dirty="0"/>
              <a:t>The remaining months' revenue were between $9,000 and $11,000. </a:t>
            </a:r>
          </a:p>
        </p:txBody>
      </p:sp>
      <p:pic>
        <p:nvPicPr>
          <p:cNvPr id="6" name="Picture 5">
            <a:extLst>
              <a:ext uri="{FF2B5EF4-FFF2-40B4-BE49-F238E27FC236}">
                <a16:creationId xmlns:a16="http://schemas.microsoft.com/office/drawing/2014/main" id="{B0B72876-3FED-DBBB-61D2-FC49B6A7BF34}"/>
              </a:ext>
            </a:extLst>
          </p:cNvPr>
          <p:cNvPicPr>
            <a:picLocks noChangeAspect="1"/>
          </p:cNvPicPr>
          <p:nvPr/>
        </p:nvPicPr>
        <p:blipFill>
          <a:blip r:embed="rId2"/>
          <a:stretch>
            <a:fillRect/>
          </a:stretch>
        </p:blipFill>
        <p:spPr>
          <a:xfrm>
            <a:off x="6492174" y="1341160"/>
            <a:ext cx="5256162" cy="3438905"/>
          </a:xfrm>
          <a:prstGeom prst="rect">
            <a:avLst/>
          </a:prstGeom>
        </p:spPr>
      </p:pic>
      <p:sp>
        <p:nvSpPr>
          <p:cNvPr id="9" name="TextBox 8">
            <a:extLst>
              <a:ext uri="{FF2B5EF4-FFF2-40B4-BE49-F238E27FC236}">
                <a16:creationId xmlns:a16="http://schemas.microsoft.com/office/drawing/2014/main" id="{B9C7174F-F986-7B52-394A-B7B998E1EF58}"/>
              </a:ext>
            </a:extLst>
          </p:cNvPr>
          <p:cNvSpPr txBox="1"/>
          <p:nvPr/>
        </p:nvSpPr>
        <p:spPr>
          <a:xfrm>
            <a:off x="765208" y="5249121"/>
            <a:ext cx="10983128"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plotted histogram shows you how the probabilities of measurements are distributed.</a:t>
            </a:r>
          </a:p>
        </p:txBody>
      </p:sp>
      <p:sp>
        <p:nvSpPr>
          <p:cNvPr id="2" name="Footer Placeholder 1">
            <a:extLst>
              <a:ext uri="{FF2B5EF4-FFF2-40B4-BE49-F238E27FC236}">
                <a16:creationId xmlns:a16="http://schemas.microsoft.com/office/drawing/2014/main" id="{E3806685-94E7-C967-E7A3-B290BBF2C87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6071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9" name="TextBox 8">
            <a:extLst>
              <a:ext uri="{FF2B5EF4-FFF2-40B4-BE49-F238E27FC236}">
                <a16:creationId xmlns:a16="http://schemas.microsoft.com/office/drawing/2014/main" id="{E604EFD4-DC0E-1255-AEA1-E8D9EAC09647}"/>
              </a:ext>
            </a:extLst>
          </p:cNvPr>
          <p:cNvSpPr txBox="1"/>
          <p:nvPr/>
        </p:nvSpPr>
        <p:spPr>
          <a:xfrm>
            <a:off x="1187777" y="4185501"/>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652BC836-1D98-295A-26BE-5ECB57B5FAC7}"/>
              </a:ext>
            </a:extLst>
          </p:cNvPr>
          <p:cNvSpPr txBox="1"/>
          <p:nvPr/>
        </p:nvSpPr>
        <p:spPr>
          <a:xfrm>
            <a:off x="615099" y="2533185"/>
            <a:ext cx="5342641" cy="1785104"/>
          </a:xfrm>
          <a:prstGeom prst="rect">
            <a:avLst/>
          </a:prstGeom>
          <a:noFill/>
        </p:spPr>
        <p:txBody>
          <a:bodyPr wrap="square">
            <a:spAutoFit/>
          </a:bodyPr>
          <a:lstStyle/>
          <a:p>
            <a:pPr marL="342900" indent="-342900">
              <a:buFont typeface="Arial" panose="020B0604020202020204" pitchFamily="34" charset="0"/>
              <a:buChar char="•"/>
            </a:pPr>
            <a:r>
              <a:rPr lang="en-US" sz="2200" dirty="0"/>
              <a:t>For instance, there is a high probability that a month's revenue falls somewhere between $9,000 and $11,000, and a low probability ranges lower than $5,500 or greater than $12,000. </a:t>
            </a:r>
          </a:p>
        </p:txBody>
      </p:sp>
      <p:pic>
        <p:nvPicPr>
          <p:cNvPr id="14" name="Picture 13">
            <a:extLst>
              <a:ext uri="{FF2B5EF4-FFF2-40B4-BE49-F238E27FC236}">
                <a16:creationId xmlns:a16="http://schemas.microsoft.com/office/drawing/2014/main" id="{4F4067B6-EEC6-7D66-2B9A-01E0C6121C9A}"/>
              </a:ext>
            </a:extLst>
          </p:cNvPr>
          <p:cNvPicPr>
            <a:picLocks noChangeAspect="1"/>
          </p:cNvPicPr>
          <p:nvPr/>
        </p:nvPicPr>
        <p:blipFill>
          <a:blip r:embed="rId2"/>
          <a:stretch>
            <a:fillRect/>
          </a:stretch>
        </p:blipFill>
        <p:spPr>
          <a:xfrm>
            <a:off x="6530418" y="1706285"/>
            <a:ext cx="5256162" cy="3438905"/>
          </a:xfrm>
          <a:prstGeom prst="rect">
            <a:avLst/>
          </a:prstGeom>
        </p:spPr>
      </p:pic>
      <p:sp>
        <p:nvSpPr>
          <p:cNvPr id="2" name="Footer Placeholder 1">
            <a:extLst>
              <a:ext uri="{FF2B5EF4-FFF2-40B4-BE49-F238E27FC236}">
                <a16:creationId xmlns:a16="http://schemas.microsoft.com/office/drawing/2014/main" id="{4FB4C828-217E-783C-69DB-9C046E8210E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1816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pic>
        <p:nvPicPr>
          <p:cNvPr id="6" name="Picture 5" descr="A screenshot of a graph&#10;&#10;Description automatically generated">
            <a:extLst>
              <a:ext uri="{FF2B5EF4-FFF2-40B4-BE49-F238E27FC236}">
                <a16:creationId xmlns:a16="http://schemas.microsoft.com/office/drawing/2014/main" id="{CEAB7828-90A2-92BD-EB44-70B09071A3E2}"/>
              </a:ext>
            </a:extLst>
          </p:cNvPr>
          <p:cNvPicPr>
            <a:picLocks noChangeAspect="1"/>
          </p:cNvPicPr>
          <p:nvPr/>
        </p:nvPicPr>
        <p:blipFill rotWithShape="1">
          <a:blip r:embed="rId2"/>
          <a:srcRect t="1301"/>
          <a:stretch/>
        </p:blipFill>
        <p:spPr>
          <a:xfrm>
            <a:off x="5362405" y="1777549"/>
            <a:ext cx="6628490" cy="3302901"/>
          </a:xfrm>
          <a:prstGeom prst="rect">
            <a:avLst/>
          </a:prstGeom>
        </p:spPr>
      </p:pic>
      <p:sp>
        <p:nvSpPr>
          <p:cNvPr id="9" name="TextBox 8">
            <a:extLst>
              <a:ext uri="{FF2B5EF4-FFF2-40B4-BE49-F238E27FC236}">
                <a16:creationId xmlns:a16="http://schemas.microsoft.com/office/drawing/2014/main" id="{21821C4E-231D-D5CD-998D-60C4B63F7053}"/>
              </a:ext>
            </a:extLst>
          </p:cNvPr>
          <p:cNvSpPr txBox="1"/>
          <p:nvPr/>
        </p:nvSpPr>
        <p:spPr>
          <a:xfrm>
            <a:off x="659878" y="1507294"/>
            <a:ext cx="4477730" cy="4154984"/>
          </a:xfrm>
          <a:prstGeom prst="rect">
            <a:avLst/>
          </a:prstGeom>
          <a:noFill/>
        </p:spPr>
        <p:txBody>
          <a:bodyPr wrap="square" rtlCol="0">
            <a:spAutoFit/>
          </a:bodyPr>
          <a:lstStyle/>
          <a:p>
            <a:r>
              <a:rPr lang="en-US" sz="2200" dirty="0"/>
              <a:t>Example: </a:t>
            </a:r>
          </a:p>
          <a:p>
            <a:endParaRPr lang="en-US" sz="2200" dirty="0"/>
          </a:p>
          <a:p>
            <a:r>
              <a:rPr lang="en-US" sz="2200" dirty="0"/>
              <a:t>The probability of picking a rotten apple from a fruit shop.</a:t>
            </a:r>
          </a:p>
          <a:p>
            <a:endParaRPr lang="en-US" sz="2200" dirty="0"/>
          </a:p>
          <a:p>
            <a:r>
              <a:rPr lang="en-US" sz="2200" dirty="0"/>
              <a:t>Remember that probability lies between 0 and 1. </a:t>
            </a:r>
          </a:p>
          <a:p>
            <a:endParaRPr lang="en-US" sz="2200" dirty="0"/>
          </a:p>
          <a:p>
            <a:r>
              <a:rPr lang="en-US" sz="2200" dirty="0"/>
              <a:t>If we plot the probability for each day of the week (let’s call it X), then we will have the probability distribution for each value of X. </a:t>
            </a:r>
          </a:p>
        </p:txBody>
      </p:sp>
      <p:sp>
        <p:nvSpPr>
          <p:cNvPr id="2" name="Footer Placeholder 1">
            <a:extLst>
              <a:ext uri="{FF2B5EF4-FFF2-40B4-BE49-F238E27FC236}">
                <a16:creationId xmlns:a16="http://schemas.microsoft.com/office/drawing/2014/main" id="{DFC577A6-94BC-BABB-2081-EC3D13E9AC6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4653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a:t>
            </a:r>
          </a:p>
        </p:txBody>
      </p:sp>
      <p:sp>
        <p:nvSpPr>
          <p:cNvPr id="10" name="TextBox 9">
            <a:extLst>
              <a:ext uri="{FF2B5EF4-FFF2-40B4-BE49-F238E27FC236}">
                <a16:creationId xmlns:a16="http://schemas.microsoft.com/office/drawing/2014/main" id="{2D391154-0713-C145-E161-EB7C56F0EB14}"/>
              </a:ext>
            </a:extLst>
          </p:cNvPr>
          <p:cNvSpPr txBox="1"/>
          <p:nvPr/>
        </p:nvSpPr>
        <p:spPr>
          <a:xfrm>
            <a:off x="765208" y="1302594"/>
            <a:ext cx="11074858" cy="3139321"/>
          </a:xfrm>
          <a:prstGeom prst="rect">
            <a:avLst/>
          </a:prstGeom>
          <a:noFill/>
        </p:spPr>
        <p:txBody>
          <a:bodyPr wrap="square">
            <a:spAutoFit/>
          </a:bodyPr>
          <a:lstStyle/>
          <a:p>
            <a:r>
              <a:rPr lang="en-CA" b="1" i="0" u="none" strike="noStrike" dirty="0">
                <a:solidFill>
                  <a:srgbClr val="0070C0"/>
                </a:solidFill>
                <a:effectLst/>
              </a:rPr>
              <a:t>Descriptive Statistics</a:t>
            </a:r>
            <a:r>
              <a:rPr lang="en-CA" b="1" i="0" u="none" strike="noStrike" dirty="0">
                <a:effectLst/>
              </a:rPr>
              <a:t> </a:t>
            </a:r>
            <a:r>
              <a:rPr lang="en-CA" b="0" i="0" u="none" strike="noStrike" dirty="0">
                <a:effectLst/>
              </a:rPr>
              <a:t>are used to describe the basic features of the data in a study. They provide simple summaries of the data. </a:t>
            </a:r>
            <a:endParaRPr lang="en-CA" b="1" dirty="0"/>
          </a:p>
          <a:p>
            <a:pPr marL="457200" indent="-457200">
              <a:buAutoNum type="arabicPeriod"/>
            </a:pPr>
            <a:endParaRPr lang="en-CA" b="1" dirty="0"/>
          </a:p>
          <a:p>
            <a:pPr marL="457200" indent="-457200">
              <a:buAutoNum type="arabicPeriod"/>
            </a:pPr>
            <a:r>
              <a:rPr lang="en-CA" b="1" dirty="0"/>
              <a:t>Organizing Data </a:t>
            </a:r>
          </a:p>
          <a:p>
            <a:pPr marL="1062900" lvl="1" indent="-342900">
              <a:buFont typeface="Wingdings" pitchFamily="2" charset="2"/>
              <a:buChar char="ü"/>
            </a:pPr>
            <a:r>
              <a:rPr lang="en-CA" dirty="0"/>
              <a:t>Tables </a:t>
            </a:r>
          </a:p>
          <a:p>
            <a:pPr marL="1062900" lvl="1" indent="-342900">
              <a:buFont typeface="Wingdings" pitchFamily="2" charset="2"/>
              <a:buChar char="ü"/>
            </a:pPr>
            <a:r>
              <a:rPr lang="en-CA" dirty="0"/>
              <a:t>Graphs (Bar Charts, Histograms, Line Graphs, Pie Charts, Scatter Plots, Box Plots)</a:t>
            </a:r>
          </a:p>
          <a:p>
            <a:r>
              <a:rPr lang="en-CA" b="1" dirty="0"/>
              <a:t>2.    Summarizing Data</a:t>
            </a:r>
          </a:p>
          <a:p>
            <a:pPr marL="1062900" indent="-342900">
              <a:buFont typeface="Wingdings" pitchFamily="2" charset="2"/>
              <a:buChar char="ü"/>
            </a:pPr>
            <a:r>
              <a:rPr lang="en-CA" dirty="0"/>
              <a:t>Measures of Central Tendency (Mean, Median, mode)</a:t>
            </a:r>
          </a:p>
          <a:p>
            <a:pPr marL="1062900" indent="-342900">
              <a:buFont typeface="Wingdings" pitchFamily="2" charset="2"/>
              <a:buChar char="ü"/>
            </a:pPr>
            <a:r>
              <a:rPr lang="en-CA" dirty="0"/>
              <a:t>Measures of Variation (Range, Interquartile Range, Variance, Standard Deviation)</a:t>
            </a:r>
          </a:p>
          <a:p>
            <a:pPr marL="1062900" indent="-342900">
              <a:buFont typeface="Wingdings" pitchFamily="2" charset="2"/>
              <a:buChar char="ü"/>
            </a:pPr>
            <a:r>
              <a:rPr lang="en-CA" dirty="0"/>
              <a:t>Measures of Shape (Skewness, Kurtosis)</a:t>
            </a:r>
          </a:p>
          <a:p>
            <a:pPr marL="1062900" indent="-342900">
              <a:buFont typeface="Wingdings" pitchFamily="2" charset="2"/>
              <a:buChar char="ü"/>
            </a:pPr>
            <a:r>
              <a:rPr lang="en-CA" dirty="0"/>
              <a:t>Measures of Association (Covariance, Correlation)</a:t>
            </a:r>
          </a:p>
        </p:txBody>
      </p:sp>
      <p:sp>
        <p:nvSpPr>
          <p:cNvPr id="12" name="TextBox 11">
            <a:extLst>
              <a:ext uri="{FF2B5EF4-FFF2-40B4-BE49-F238E27FC236}">
                <a16:creationId xmlns:a16="http://schemas.microsoft.com/office/drawing/2014/main" id="{45BE2902-91D9-6FAE-FE6F-E3CF48D84F75}"/>
              </a:ext>
            </a:extLst>
          </p:cNvPr>
          <p:cNvSpPr txBox="1"/>
          <p:nvPr/>
        </p:nvSpPr>
        <p:spPr>
          <a:xfrm>
            <a:off x="765208" y="4880516"/>
            <a:ext cx="10857321" cy="1200329"/>
          </a:xfrm>
          <a:prstGeom prst="rect">
            <a:avLst/>
          </a:prstGeom>
          <a:noFill/>
        </p:spPr>
        <p:txBody>
          <a:bodyPr wrap="square">
            <a:spAutoFit/>
          </a:bodyPr>
          <a:lstStyle/>
          <a:p>
            <a:r>
              <a:rPr lang="en-CA" b="1" i="0" u="none" strike="noStrike" dirty="0">
                <a:solidFill>
                  <a:srgbClr val="0070C0"/>
                </a:solidFill>
                <a:effectLst/>
              </a:rPr>
              <a:t>Inferential Statistics</a:t>
            </a:r>
            <a:r>
              <a:rPr lang="en-CA" b="1" i="0" u="none" strike="noStrike" dirty="0">
                <a:effectLst/>
              </a:rPr>
              <a:t> </a:t>
            </a:r>
            <a:r>
              <a:rPr lang="en-CA" b="0" i="0" u="none" strike="noStrike" dirty="0">
                <a:effectLst/>
              </a:rPr>
              <a:t>are used to draw conclusions or make inferences about a larger population based on data collected from a sample. This branch of statistics helps us to understand and interpret data and make predictions or decisions. It goes beyond merely describing the data (what we do in descriptive statistics) to making inferences about the population parameters based on sample statistics.</a:t>
            </a:r>
            <a:endParaRPr lang="en-US" dirty="0"/>
          </a:p>
        </p:txBody>
      </p:sp>
      <p:sp>
        <p:nvSpPr>
          <p:cNvPr id="2" name="Footer Placeholder 1">
            <a:extLst>
              <a:ext uri="{FF2B5EF4-FFF2-40B4-BE49-F238E27FC236}">
                <a16:creationId xmlns:a16="http://schemas.microsoft.com/office/drawing/2014/main" id="{5A16278E-BE1F-0FF0-5FB5-5839A15ECF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86374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9" y="1409525"/>
            <a:ext cx="5663872" cy="4947188"/>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CA" sz="2400" b="1" i="0" u="none" strike="noStrike" dirty="0">
                <a:solidFill>
                  <a:srgbClr val="0070C0"/>
                </a:solidFill>
                <a:effectLst/>
              </a:rPr>
              <a:t>P-value</a:t>
            </a:r>
            <a:r>
              <a:rPr lang="en-CA" sz="2400" b="0" i="0" u="none" strike="noStrike" dirty="0">
                <a:effectLst/>
              </a:rPr>
              <a:t> stands for “probability value”.</a:t>
            </a:r>
          </a:p>
          <a:p>
            <a:pPr marL="342900" indent="-342900">
              <a:lnSpc>
                <a:spcPct val="110000"/>
              </a:lnSpc>
              <a:buFont typeface="Arial" panose="020B0604020202020204" pitchFamily="34" charset="0"/>
              <a:buChar char="•"/>
            </a:pPr>
            <a:endParaRPr lang="en-CA" sz="2400" dirty="0"/>
          </a:p>
          <a:p>
            <a:pPr marL="342900" indent="-342900">
              <a:lnSpc>
                <a:spcPct val="110000"/>
              </a:lnSpc>
              <a:buFont typeface="Arial" panose="020B0604020202020204" pitchFamily="34" charset="0"/>
              <a:buChar char="•"/>
            </a:pPr>
            <a:r>
              <a:rPr lang="en-CA" sz="2400" b="0" i="0" u="none" strike="noStrike" dirty="0">
                <a:effectLst/>
              </a:rPr>
              <a:t>It is like a tool that tells you how surprised you should be by the results of your experiment or study. It answers the question, “If I assume there's no special effect or difference, how likely am I to see a result like this just by chance?”</a:t>
            </a:r>
          </a:p>
          <a:p>
            <a:pPr marL="342900" indent="-342900">
              <a:lnSpc>
                <a:spcPct val="110000"/>
              </a:lnSpc>
              <a:buFont typeface="Arial" panose="020B0604020202020204" pitchFamily="34" charset="0"/>
              <a:buChar char="•"/>
            </a:pPr>
            <a:endParaRPr lang="en-CA" altLang="en-US" sz="2400" dirty="0"/>
          </a:p>
          <a:p>
            <a:pPr marL="342900" indent="-342900">
              <a:lnSpc>
                <a:spcPct val="110000"/>
              </a:lnSpc>
              <a:buFont typeface="Arial" panose="020B0604020202020204" pitchFamily="34" charset="0"/>
              <a:buChar char="•"/>
            </a:pPr>
            <a:r>
              <a:rPr lang="en-US" altLang="en-US" sz="2400" dirty="0"/>
              <a:t>To be more precise, it indicates how likely it is that a result occurred by chance alone.</a:t>
            </a:r>
          </a:p>
        </p:txBody>
      </p:sp>
      <p:pic>
        <p:nvPicPr>
          <p:cNvPr id="2050" name="Picture 2" descr="p-value">
            <a:extLst>
              <a:ext uri="{FF2B5EF4-FFF2-40B4-BE49-F238E27FC236}">
                <a16:creationId xmlns:a16="http://schemas.microsoft.com/office/drawing/2014/main" id="{0FE50973-0A48-7DFE-7207-BA10CA329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873" y="1815813"/>
            <a:ext cx="5077474" cy="32263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16CB506-014D-6178-B032-86A9C27F252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72452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55781" y="1281089"/>
            <a:ext cx="10942884" cy="4869025"/>
          </a:xfrm>
          <a:prstGeom prst="rect">
            <a:avLst/>
          </a:prstGeom>
          <a:noFill/>
        </p:spPr>
        <p:txBody>
          <a:bodyPr wrap="square">
            <a:spAutoFit/>
          </a:bodyPr>
          <a:lstStyle/>
          <a:p>
            <a:pPr>
              <a:lnSpc>
                <a:spcPct val="120000"/>
              </a:lnSpc>
            </a:pPr>
            <a:r>
              <a:rPr lang="en-US" altLang="en-US" sz="2000" b="1" dirty="0"/>
              <a:t>Example: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Context:</a:t>
            </a:r>
            <a:r>
              <a:rPr lang="en-CA" sz="2000" b="0" i="0" u="none" strike="noStrike" dirty="0">
                <a:effectLst/>
              </a:rPr>
              <a:t> A teacher believes that the average math test score for their class should be around 75 out of 100 (75%). This belief is based on past experience, the difficulty of the test, and the overall performance of students in previous years.</a:t>
            </a:r>
          </a:p>
          <a:p>
            <a:pPr>
              <a:lnSpc>
                <a:spcPct val="120000"/>
              </a:lnSpc>
            </a:pPr>
            <a:endParaRPr lang="en-CA" altLang="en-US" sz="2000" dirty="0"/>
          </a:p>
          <a:p>
            <a:pPr marL="342900" indent="-342900">
              <a:lnSpc>
                <a:spcPct val="120000"/>
              </a:lnSpc>
              <a:buFont typeface="Arial" panose="020B0604020202020204" pitchFamily="34" charset="0"/>
              <a:buChar char="•"/>
            </a:pPr>
            <a:r>
              <a:rPr lang="en-CA" sz="2000" b="1" i="0" u="none" strike="noStrike" dirty="0">
                <a:effectLst/>
              </a:rPr>
              <a:t>Situation:</a:t>
            </a:r>
            <a:r>
              <a:rPr lang="en-CA" sz="2000" b="0" i="0" u="none" strike="noStrike" dirty="0">
                <a:effectLst/>
              </a:rPr>
              <a:t> The class takes a new math test, and to the teacher's surprise, the average score is 85%, significantly higher than the expected 75%.</a:t>
            </a:r>
          </a:p>
          <a:p>
            <a:pPr marL="342900" indent="-342900">
              <a:lnSpc>
                <a:spcPct val="120000"/>
              </a:lnSpc>
              <a:buFont typeface="Arial" panose="020B0604020202020204" pitchFamily="34" charset="0"/>
              <a:buChar char="•"/>
            </a:pPr>
            <a:endParaRPr lang="en-CA" altLang="en-US" sz="2000" dirty="0"/>
          </a:p>
          <a:p>
            <a:pPr marL="342900" indent="-342900">
              <a:lnSpc>
                <a:spcPct val="120000"/>
              </a:lnSpc>
              <a:buFont typeface="Arial" panose="020B0604020202020204" pitchFamily="34" charset="0"/>
              <a:buChar char="•"/>
            </a:pPr>
            <a:r>
              <a:rPr lang="en-CA" altLang="en-US" sz="2000" b="1" dirty="0"/>
              <a:t>Understanding P-value:</a:t>
            </a:r>
            <a:r>
              <a:rPr lang="en-CA" altLang="en-US" sz="2000" dirty="0"/>
              <a:t> </a:t>
            </a:r>
            <a:r>
              <a:rPr lang="en-CA" sz="2000" b="0" i="0" u="none" strike="noStrike" dirty="0">
                <a:effectLst/>
              </a:rPr>
              <a:t>The assumption is that a 75% test score represents the class's true average capability in math. </a:t>
            </a:r>
            <a:r>
              <a:rPr lang="en-CA" sz="2000" b="0" i="0" u="none" strike="noStrike" dirty="0">
                <a:solidFill>
                  <a:srgbClr val="FF0000"/>
                </a:solidFill>
                <a:effectLst/>
              </a:rPr>
              <a:t>If the P-value is low (commonly, a threshold of </a:t>
            </a:r>
            <a:r>
              <a:rPr lang="en-CA" sz="2000" b="1" i="0" u="none" strike="noStrike" dirty="0">
                <a:solidFill>
                  <a:srgbClr val="FF0000"/>
                </a:solidFill>
                <a:effectLst/>
              </a:rPr>
              <a:t>0.05</a:t>
            </a:r>
            <a:r>
              <a:rPr lang="en-CA" sz="2000" b="0" i="0" u="none" strike="noStrike" dirty="0">
                <a:solidFill>
                  <a:srgbClr val="FF0000"/>
                </a:solidFill>
                <a:effectLst/>
              </a:rPr>
              <a:t> or </a:t>
            </a:r>
            <a:r>
              <a:rPr lang="en-CA" sz="2000" b="1" i="0" u="none" strike="noStrike" dirty="0">
                <a:solidFill>
                  <a:srgbClr val="FF0000"/>
                </a:solidFill>
                <a:effectLst/>
              </a:rPr>
              <a:t>5%</a:t>
            </a:r>
            <a:r>
              <a:rPr lang="en-CA" sz="2000" b="0" i="0" u="none" strike="noStrike" dirty="0">
                <a:solidFill>
                  <a:srgbClr val="FF0000"/>
                </a:solidFill>
                <a:effectLst/>
              </a:rPr>
              <a:t> is used), it indicates that the observed outcome (here, an 85% average score) is very unlikely to have occurred by random chance alone if the assumption were true.</a:t>
            </a:r>
            <a:endParaRPr lang="en-US" altLang="en-US" sz="2000" dirty="0">
              <a:solidFill>
                <a:srgbClr val="FF0000"/>
              </a:solidFill>
            </a:endParaRPr>
          </a:p>
        </p:txBody>
      </p:sp>
      <p:sp>
        <p:nvSpPr>
          <p:cNvPr id="2" name="Footer Placeholder 1">
            <a:extLst>
              <a:ext uri="{FF2B5EF4-FFF2-40B4-BE49-F238E27FC236}">
                <a16:creationId xmlns:a16="http://schemas.microsoft.com/office/drawing/2014/main" id="{38097E75-E0FF-937C-2BFF-0BB4EB2010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359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886322" cy="4588307"/>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0" i="0" u="none" strike="noStrike" dirty="0">
                <a:effectLst/>
              </a:rPr>
              <a:t>The previous sentence means that if the average math ability of the class is genuinely represented by a 75% test score (the assumption), then obtaining an actual average test score of 85% is so rare or unexpected (as indicated by the low P-value) that it suggests the assumption </a:t>
            </a:r>
            <a:r>
              <a:rPr lang="en-CA" sz="2000" b="1" i="0" u="none" strike="noStrike" dirty="0">
                <a:effectLst/>
              </a:rPr>
              <a:t>might be incorrect</a:t>
            </a:r>
            <a:r>
              <a:rPr lang="en-CA" sz="2000" b="0" i="0" u="none" strike="noStrike" dirty="0">
                <a:effectLst/>
              </a:rPr>
              <a:t>. In other words, the class's actual math ability might be higher than what the teacher initially thought because such a high score is unlikely to occur just by chance.</a:t>
            </a:r>
          </a:p>
          <a:p>
            <a:pPr marL="342900" indent="-342900">
              <a:lnSpc>
                <a:spcPct val="120000"/>
              </a:lnSpc>
              <a:buFont typeface="Arial" panose="020B0604020202020204" pitchFamily="34" charset="0"/>
              <a:buChar char="•"/>
            </a:pPr>
            <a:endParaRPr lang="en-CA" altLang="en-US" sz="2000" dirty="0"/>
          </a:p>
          <a:p>
            <a:pPr marL="285750" indent="-285750" algn="l">
              <a:buFont typeface="Arial" panose="020B0604020202020204" pitchFamily="34" charset="0"/>
              <a:buChar char="•"/>
            </a:pPr>
            <a:r>
              <a:rPr lang="en-CA" altLang="en-US" sz="2000" b="1" dirty="0"/>
              <a:t>Calculating P-value:</a:t>
            </a:r>
            <a:r>
              <a:rPr lang="en-CA" altLang="en-US" sz="2000" dirty="0"/>
              <a:t> </a:t>
            </a:r>
            <a:r>
              <a:rPr lang="en-CA" sz="2000" b="0" i="0" u="none" strike="noStrike" dirty="0">
                <a:effectLst/>
              </a:rPr>
              <a:t>To find the p-value, the teacher would use statistical methods to calculate the probability of observing an average score of 85% or more, assuming that the class's true average is indeed 75%. This involves considering factors like the </a:t>
            </a:r>
            <a:r>
              <a:rPr lang="en-CA" sz="2000" b="1" i="0" u="none" strike="noStrike" dirty="0">
                <a:effectLst/>
              </a:rPr>
              <a:t>number of students</a:t>
            </a:r>
            <a:r>
              <a:rPr lang="en-CA" sz="2000" b="0" i="0" u="none" strike="noStrike" dirty="0">
                <a:effectLst/>
              </a:rPr>
              <a:t>, </a:t>
            </a:r>
            <a:r>
              <a:rPr lang="en-CA" sz="2000" b="1" i="0" u="none" strike="noStrike" dirty="0">
                <a:effectLst/>
              </a:rPr>
              <a:t>the variation in their scores</a:t>
            </a:r>
            <a:r>
              <a:rPr lang="en-CA" sz="2000" b="0" i="0" u="none" strike="noStrike" dirty="0">
                <a:effectLst/>
              </a:rPr>
              <a:t>, and the </a:t>
            </a:r>
            <a:r>
              <a:rPr lang="en-CA" sz="2000" b="1" i="0" u="none" strike="noStrike" dirty="0">
                <a:effectLst/>
              </a:rPr>
              <a:t>distribution of test scores under normal circumstances</a:t>
            </a:r>
            <a:r>
              <a:rPr lang="en-CA" sz="2000" b="0" i="0" u="none" strike="noStrike" dirty="0">
                <a:effectLst/>
              </a:rPr>
              <a:t>.</a:t>
            </a:r>
          </a:p>
          <a:p>
            <a:pPr marL="342900" indent="-342900">
              <a:lnSpc>
                <a:spcPct val="120000"/>
              </a:lnSpc>
              <a:buFont typeface="Arial" panose="020B0604020202020204" pitchFamily="34" charset="0"/>
              <a:buChar char="•"/>
            </a:pPr>
            <a:endParaRPr lang="en-US" altLang="en-US" sz="2000" dirty="0"/>
          </a:p>
        </p:txBody>
      </p:sp>
      <p:sp>
        <p:nvSpPr>
          <p:cNvPr id="2" name="Footer Placeholder 1">
            <a:extLst>
              <a:ext uri="{FF2B5EF4-FFF2-40B4-BE49-F238E27FC236}">
                <a16:creationId xmlns:a16="http://schemas.microsoft.com/office/drawing/2014/main" id="{727BE574-5264-9AEA-9A4B-5FB1D8EE001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061625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631798" cy="4438138"/>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Conclusion: </a:t>
            </a:r>
          </a:p>
          <a:p>
            <a:pPr>
              <a:lnSpc>
                <a:spcPct val="120000"/>
              </a:lnSpc>
            </a:pPr>
            <a:endParaRPr lang="en-CA" sz="2000" b="1" i="0" u="none" strike="noStrike" dirty="0">
              <a:effectLst/>
            </a:endParaRPr>
          </a:p>
          <a:p>
            <a:pPr marL="342900" indent="-342900" algn="l">
              <a:buFont typeface="Arial" panose="020B0604020202020204" pitchFamily="34" charset="0"/>
              <a:buChar char="•"/>
            </a:pPr>
            <a:r>
              <a:rPr lang="en-CA" sz="2000" b="0" i="0" u="none" strike="noStrike" dirty="0">
                <a:effectLst/>
              </a:rPr>
              <a:t>If the p-value is low (</a:t>
            </a:r>
            <a:r>
              <a:rPr lang="en-CA" sz="2000" b="0" i="1" u="none" strike="noStrike" dirty="0">
                <a:effectLst/>
              </a:rPr>
              <a:t>P-value &lt; 0.05</a:t>
            </a:r>
            <a:r>
              <a:rPr lang="en-CA" sz="2000" b="0" i="0" u="none" strike="noStrike" dirty="0">
                <a:effectLst/>
              </a:rPr>
              <a:t>), the teacher might conclude that the class's math skills are likely better than initially thought. The high average score is not just a 'lucky fluke' but potentially indicative of higher-than-expected math ability in the class.</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On the other hand, if the p-value is high (</a:t>
            </a:r>
            <a:r>
              <a:rPr lang="en-CA" sz="2000" b="0" i="1" u="none" strike="noStrike" dirty="0">
                <a:effectLst/>
              </a:rPr>
              <a:t>P-value &gt; 0.05</a:t>
            </a:r>
            <a:r>
              <a:rPr lang="en-CA" sz="2000" b="0" i="0" u="none" strike="noStrike" dirty="0">
                <a:effectLst/>
              </a:rPr>
              <a:t>), the 85% average could reasonably occur due to random variation, even if the true average ability is 75%. Therefore, the teacher might not consider the high score as evidence of the class being exceptionally good in math.</a:t>
            </a:r>
          </a:p>
          <a:p>
            <a:pPr marL="342900" indent="-342900">
              <a:lnSpc>
                <a:spcPct val="120000"/>
              </a:lnSpc>
              <a:buFont typeface="Arial" panose="020B0604020202020204" pitchFamily="34" charset="0"/>
              <a:buChar char="•"/>
            </a:pPr>
            <a:endParaRPr lang="en-CA" sz="2000" b="1" i="0" u="none" strike="noStrike" dirty="0">
              <a:effectLst/>
            </a:endParaRPr>
          </a:p>
          <a:p>
            <a:pPr>
              <a:lnSpc>
                <a:spcPct val="120000"/>
              </a:lnSpc>
            </a:pPr>
            <a:endParaRPr lang="en-US" altLang="en-US" sz="2000" dirty="0"/>
          </a:p>
        </p:txBody>
      </p:sp>
      <p:sp>
        <p:nvSpPr>
          <p:cNvPr id="2" name="Footer Placeholder 1">
            <a:extLst>
              <a:ext uri="{FF2B5EF4-FFF2-40B4-BE49-F238E27FC236}">
                <a16:creationId xmlns:a16="http://schemas.microsoft.com/office/drawing/2014/main" id="{B1E82B5A-3348-EF68-270C-5A901732071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0285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3054319-3CED-14F6-3EF8-F91440C8F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rgbClr val="FFFFFF"/>
                </a:solidFill>
                <a:latin typeface="Calibri" panose="020F0502020204030204"/>
              </a:rPr>
              <a:pPr>
                <a:spcAft>
                  <a:spcPts val="600"/>
                </a:spcAft>
                <a:defRPr/>
              </a:pPr>
              <a:t>119</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spcAft>
                <a:spcPts val="600"/>
              </a:spcAft>
            </a:pPr>
            <a:r>
              <a:rPr lang="en-US" sz="1600" dirty="0"/>
              <a:t>420-TT3-UM - Data Visualization and Reporting Tool | Montreal College IT </a:t>
            </a:r>
            <a:endParaRPr lang="en-US" sz="1600"/>
          </a:p>
        </p:txBody>
      </p:sp>
      <p:sp>
        <p:nvSpPr>
          <p:cNvPr id="3" name="Footer Placeholder 2">
            <a:extLst>
              <a:ext uri="{FF2B5EF4-FFF2-40B4-BE49-F238E27FC236}">
                <a16:creationId xmlns:a16="http://schemas.microsoft.com/office/drawing/2014/main" id="{7004E1E7-F9EF-3771-6A28-88A612DBB82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604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2AEBF93A-B289-1222-041E-224605CF91E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1569660"/>
          </a:xfrm>
          <a:prstGeom prst="rect">
            <a:avLst/>
          </a:prstGeom>
          <a:noFill/>
        </p:spPr>
        <p:txBody>
          <a:bodyPr wrap="square">
            <a:spAutoFit/>
          </a:bodyPr>
          <a:lstStyle/>
          <a:p>
            <a:pPr marL="342900" indent="-342900" algn="l">
              <a:buFont typeface="Arial" panose="020B0604020202020204" pitchFamily="34" charset="0"/>
              <a:buChar char="•"/>
            </a:pPr>
            <a:r>
              <a:rPr lang="en-CA" sz="2400" b="1" dirty="0">
                <a:solidFill>
                  <a:srgbClr val="0070C0"/>
                </a:solidFill>
              </a:rPr>
              <a:t>Microsoft Power BI</a:t>
            </a:r>
            <a:r>
              <a:rPr lang="en-CA" sz="2400" b="1" dirty="0">
                <a:solidFill>
                  <a:srgbClr val="297ED4"/>
                </a:solidFill>
              </a:rPr>
              <a:t> </a:t>
            </a:r>
            <a:r>
              <a:rPr lang="en-CA" sz="2400" b="0" i="0" u="none" strike="noStrike" dirty="0">
                <a:solidFill>
                  <a:srgbClr val="05192D"/>
                </a:solidFill>
                <a:effectLst/>
              </a:rPr>
              <a:t>is a tool that helps organize and visualize data from different sources. </a:t>
            </a:r>
          </a:p>
          <a:p>
            <a:pPr marL="342900" indent="-342900" algn="l">
              <a:buFont typeface="Arial" panose="020B0604020202020204" pitchFamily="34" charset="0"/>
              <a:buChar char="•"/>
            </a:pPr>
            <a:endParaRPr lang="en-CA" sz="2400" dirty="0">
              <a:solidFill>
                <a:srgbClr val="05192D"/>
              </a:solidFill>
            </a:endParaRPr>
          </a:p>
        </p:txBody>
      </p:sp>
      <p:pic>
        <p:nvPicPr>
          <p:cNvPr id="9" name="Picture 8" descr="A graph and chart on a white background&#10;&#10;Description automatically generated">
            <a:extLst>
              <a:ext uri="{FF2B5EF4-FFF2-40B4-BE49-F238E27FC236}">
                <a16:creationId xmlns:a16="http://schemas.microsoft.com/office/drawing/2014/main" id="{EE0ACD57-993F-DE4A-0695-D966F5D2F46F}"/>
              </a:ext>
            </a:extLst>
          </p:cNvPr>
          <p:cNvPicPr>
            <a:picLocks noChangeAspect="1"/>
          </p:cNvPicPr>
          <p:nvPr/>
        </p:nvPicPr>
        <p:blipFill>
          <a:blip r:embed="rId2"/>
          <a:stretch>
            <a:fillRect/>
          </a:stretch>
        </p:blipFill>
        <p:spPr>
          <a:xfrm>
            <a:off x="1998585" y="3623514"/>
            <a:ext cx="7772400" cy="2271097"/>
          </a:xfrm>
          <a:prstGeom prst="rect">
            <a:avLst/>
          </a:prstGeom>
        </p:spPr>
      </p:pic>
      <p:sp>
        <p:nvSpPr>
          <p:cNvPr id="11" name="TextBox 10">
            <a:extLst>
              <a:ext uri="{FF2B5EF4-FFF2-40B4-BE49-F238E27FC236}">
                <a16:creationId xmlns:a16="http://schemas.microsoft.com/office/drawing/2014/main" id="{3B9272DD-81C2-6733-37BB-24704068D9EA}"/>
              </a:ext>
            </a:extLst>
          </p:cNvPr>
          <p:cNvSpPr txBox="1"/>
          <p:nvPr/>
        </p:nvSpPr>
        <p:spPr>
          <a:xfrm>
            <a:off x="5884785" y="1384345"/>
            <a:ext cx="6094520" cy="19389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rPr>
              <a:t>Power BI lets you:</a:t>
            </a:r>
          </a:p>
          <a:p>
            <a:pPr marL="900000" indent="-342900" algn="l">
              <a:buFont typeface="Arial" panose="020B0604020202020204" pitchFamily="34" charset="0"/>
              <a:buChar char="•"/>
            </a:pPr>
            <a:r>
              <a:rPr lang="en-CA" sz="2400" i="0" u="none" strike="noStrike" dirty="0">
                <a:solidFill>
                  <a:srgbClr val="05192D"/>
                </a:solidFill>
                <a:effectLst/>
              </a:rPr>
              <a:t>connect to data</a:t>
            </a:r>
          </a:p>
          <a:p>
            <a:pPr marL="900000" indent="-342900" algn="l">
              <a:buFont typeface="Arial" panose="020B0604020202020204" pitchFamily="34" charset="0"/>
              <a:buChar char="•"/>
            </a:pPr>
            <a:r>
              <a:rPr lang="en-CA" sz="2400" i="0" u="none" strike="noStrike" dirty="0">
                <a:solidFill>
                  <a:srgbClr val="05192D"/>
                </a:solidFill>
                <a:effectLst/>
              </a:rPr>
              <a:t>clean and structure it</a:t>
            </a:r>
          </a:p>
          <a:p>
            <a:pPr marL="900000" indent="-342900" algn="l">
              <a:buFont typeface="Arial" panose="020B0604020202020204" pitchFamily="34" charset="0"/>
              <a:buChar char="•"/>
            </a:pPr>
            <a:r>
              <a:rPr lang="en-CA" sz="2400" i="0" u="none" strike="noStrike" dirty="0">
                <a:solidFill>
                  <a:srgbClr val="05192D"/>
                </a:solidFill>
                <a:effectLst/>
              </a:rPr>
              <a:t>create visualizations</a:t>
            </a:r>
          </a:p>
          <a:p>
            <a:pPr marL="900000" indent="-342900" algn="l">
              <a:buFont typeface="Arial" panose="020B0604020202020204" pitchFamily="34" charset="0"/>
              <a:buChar char="•"/>
            </a:pPr>
            <a:r>
              <a:rPr lang="en-CA" sz="2400" i="0" u="none" strike="noStrike" dirty="0">
                <a:solidFill>
                  <a:srgbClr val="05192D"/>
                </a:solidFill>
                <a:effectLst/>
              </a:rPr>
              <a:t>share your findings with others</a:t>
            </a:r>
            <a:endParaRPr lang="en-CA" sz="2400" i="0" u="none" strike="noStrike" dirty="0">
              <a:effectLst/>
            </a:endParaRPr>
          </a:p>
        </p:txBody>
      </p:sp>
      <p:sp>
        <p:nvSpPr>
          <p:cNvPr id="2" name="Footer Placeholder 1">
            <a:extLst>
              <a:ext uri="{FF2B5EF4-FFF2-40B4-BE49-F238E27FC236}">
                <a16:creationId xmlns:a16="http://schemas.microsoft.com/office/drawing/2014/main" id="{D3AA73EF-00F4-53AD-F007-4B2756ABE8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80017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latin typeface="Studio-Feixen-Sans"/>
              </a:rPr>
              <a:t>Visually representing data lets people interpret and analyze data easier and faster.</a:t>
            </a:r>
          </a:p>
          <a:p>
            <a:pPr algn="l"/>
            <a:endParaRPr lang="en-CA" sz="2400" dirty="0">
              <a:solidFill>
                <a:srgbClr val="05192D"/>
              </a:solidFill>
              <a:latin typeface="Studio-Feixen-Sans"/>
            </a:endParaRPr>
          </a:p>
          <a:p>
            <a:pPr marL="342900" indent="-342900" algn="l">
              <a:buFont typeface="Arial" panose="020B0604020202020204" pitchFamily="34" charset="0"/>
              <a:buChar char="•"/>
            </a:pPr>
            <a:endParaRPr lang="en-CA" sz="2400" dirty="0">
              <a:solidFill>
                <a:srgbClr val="05192D"/>
              </a:solidFill>
              <a:latin typeface="Studio-Feixen-Sans"/>
            </a:endParaRPr>
          </a:p>
          <a:p>
            <a:pPr marL="342900" indent="-342900" algn="l">
              <a:buFont typeface="Arial" panose="020B0604020202020204" pitchFamily="34" charset="0"/>
              <a:buChar char="•"/>
            </a:pPr>
            <a:r>
              <a:rPr lang="en-CA" sz="2400" b="1" dirty="0">
                <a:solidFill>
                  <a:srgbClr val="05192D"/>
                </a:solidFill>
                <a:latin typeface="Studio-Feixen-Sans"/>
              </a:rPr>
              <a:t>Example: </a:t>
            </a:r>
          </a:p>
          <a:p>
            <a:pPr marL="900000" algn="l"/>
            <a:r>
              <a:rPr lang="en-CA" sz="2400" b="0" i="0" u="none" strike="noStrike" dirty="0">
                <a:solidFill>
                  <a:srgbClr val="05192D"/>
                </a:solidFill>
                <a:effectLst/>
                <a:latin typeface="Studio-Feixen-Sans"/>
              </a:rPr>
              <a:t>It is easier to find the most profitable year in a bar plot than scrolling through a spreadsheet</a:t>
            </a:r>
            <a:endParaRPr lang="en-CA" sz="2400" dirty="0">
              <a:solidFill>
                <a:srgbClr val="05192D"/>
              </a:solidFill>
            </a:endParaRPr>
          </a:p>
        </p:txBody>
      </p:sp>
      <p:pic>
        <p:nvPicPr>
          <p:cNvPr id="6" name="Picture 5" descr="A graph and a chart&#10;&#10;Description automatically generated with medium confidence">
            <a:extLst>
              <a:ext uri="{FF2B5EF4-FFF2-40B4-BE49-F238E27FC236}">
                <a16:creationId xmlns:a16="http://schemas.microsoft.com/office/drawing/2014/main" id="{CC4BD441-41BE-D4F1-27FB-2775D912302B}"/>
              </a:ext>
            </a:extLst>
          </p:cNvPr>
          <p:cNvPicPr>
            <a:picLocks noChangeAspect="1"/>
          </p:cNvPicPr>
          <p:nvPr/>
        </p:nvPicPr>
        <p:blipFill>
          <a:blip r:embed="rId2"/>
          <a:stretch>
            <a:fillRect/>
          </a:stretch>
        </p:blipFill>
        <p:spPr>
          <a:xfrm>
            <a:off x="5492379" y="2145857"/>
            <a:ext cx="6473301" cy="2797105"/>
          </a:xfrm>
          <a:prstGeom prst="rect">
            <a:avLst/>
          </a:prstGeom>
        </p:spPr>
      </p:pic>
      <p:sp>
        <p:nvSpPr>
          <p:cNvPr id="2" name="Footer Placeholder 1">
            <a:extLst>
              <a:ext uri="{FF2B5EF4-FFF2-40B4-BE49-F238E27FC236}">
                <a16:creationId xmlns:a16="http://schemas.microsoft.com/office/drawing/2014/main" id="{E1D7EBB5-C2F7-0F72-5653-09C92A09464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689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Power BI</a:t>
            </a:r>
          </a:p>
        </p:txBody>
      </p:sp>
      <p:sp>
        <p:nvSpPr>
          <p:cNvPr id="3" name="TextBox 2">
            <a:extLst>
              <a:ext uri="{FF2B5EF4-FFF2-40B4-BE49-F238E27FC236}">
                <a16:creationId xmlns:a16="http://schemas.microsoft.com/office/drawing/2014/main" id="{8557B4DF-98A4-F575-32B1-6D66A81D0648}"/>
              </a:ext>
            </a:extLst>
          </p:cNvPr>
          <p:cNvSpPr txBox="1"/>
          <p:nvPr/>
        </p:nvSpPr>
        <p:spPr>
          <a:xfrm>
            <a:off x="623655" y="1429019"/>
            <a:ext cx="6014319" cy="4893647"/>
          </a:xfrm>
          <a:prstGeom prst="rect">
            <a:avLst/>
          </a:prstGeom>
          <a:noFill/>
        </p:spPr>
        <p:txBody>
          <a:bodyPr wrap="square">
            <a:spAutoFit/>
          </a:bodyPr>
          <a:lstStyle/>
          <a:p>
            <a:pPr algn="l"/>
            <a:r>
              <a:rPr lang="en-CA" sz="2400" b="0" i="0" u="none" strike="noStrike" dirty="0">
                <a:solidFill>
                  <a:srgbClr val="05192D"/>
                </a:solidFill>
                <a:effectLst/>
                <a:latin typeface="Studio-Feixen-Sans"/>
              </a:rPr>
              <a:t>According to Gartner (2023):</a:t>
            </a:r>
          </a:p>
          <a:p>
            <a:pPr algn="l"/>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Power BI is the leading BI tool</a:t>
            </a:r>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Over 97% of Fortune 500 companies use Power BI </a:t>
            </a:r>
          </a:p>
          <a:p>
            <a:pPr marL="342900" indent="-342900" algn="l">
              <a:buFont typeface="Arial" panose="020B0604020202020204" pitchFamily="34" charset="0"/>
              <a:buChar char="•"/>
            </a:pPr>
            <a:r>
              <a:rPr lang="en-CA" sz="2400" b="0" i="0" u="none" strike="noStrike" dirty="0">
                <a:solidFill>
                  <a:srgbClr val="05192D"/>
                </a:solidFill>
                <a:effectLst/>
                <a:latin typeface="Studio-Feixen-Sans"/>
              </a:rPr>
              <a:t>Power BI has over six million customers worldwide</a:t>
            </a:r>
          </a:p>
          <a:p>
            <a:pPr marL="342900" indent="-342900" algn="l">
              <a:buFont typeface="Arial" panose="020B0604020202020204" pitchFamily="34" charset="0"/>
              <a:buChar char="•"/>
            </a:pPr>
            <a:endParaRPr lang="en-CA" sz="2400" dirty="0">
              <a:solidFill>
                <a:srgbClr val="05192D"/>
              </a:solidFill>
              <a:latin typeface="Studio-Feixen-Sans"/>
            </a:endParaRPr>
          </a:p>
          <a:p>
            <a:pPr algn="l"/>
            <a:endParaRPr lang="en-CA" sz="2400" dirty="0">
              <a:solidFill>
                <a:srgbClr val="05192D"/>
              </a:solidFill>
              <a:latin typeface="Studio-Feixen-Sans"/>
            </a:endParaRPr>
          </a:p>
          <a:p>
            <a:pPr algn="l"/>
            <a:r>
              <a:rPr lang="en-CA" sz="2400" b="0" i="0" u="none" strike="noStrike" dirty="0">
                <a:solidFill>
                  <a:srgbClr val="05192D"/>
                </a:solidFill>
                <a:effectLst/>
                <a:latin typeface="Studio-Feixen-Sans"/>
              </a:rPr>
              <a:t>With so many companies around the world using Power BI learning and mastering this BI tool can help you progress in your data-related career.</a:t>
            </a:r>
          </a:p>
        </p:txBody>
      </p:sp>
      <p:pic>
        <p:nvPicPr>
          <p:cNvPr id="9" name="Picture 8" descr="A diagram of a company's company&#10;&#10;Description automatically generated">
            <a:extLst>
              <a:ext uri="{FF2B5EF4-FFF2-40B4-BE49-F238E27FC236}">
                <a16:creationId xmlns:a16="http://schemas.microsoft.com/office/drawing/2014/main" id="{A5C54E29-B4A2-3562-710A-1ABCBDA6CBFE}"/>
              </a:ext>
            </a:extLst>
          </p:cNvPr>
          <p:cNvPicPr>
            <a:picLocks noChangeAspect="1"/>
          </p:cNvPicPr>
          <p:nvPr/>
        </p:nvPicPr>
        <p:blipFill>
          <a:blip r:embed="rId2"/>
          <a:stretch>
            <a:fillRect/>
          </a:stretch>
        </p:blipFill>
        <p:spPr>
          <a:xfrm>
            <a:off x="6748803" y="1161635"/>
            <a:ext cx="4591019" cy="4584384"/>
          </a:xfrm>
          <a:prstGeom prst="rect">
            <a:avLst/>
          </a:prstGeom>
        </p:spPr>
      </p:pic>
      <p:pic>
        <p:nvPicPr>
          <p:cNvPr id="11" name="Picture 10" descr="A tablet and computer with a screen showing a chart&#10;&#10;Description automatically generated with medium confidence">
            <a:extLst>
              <a:ext uri="{FF2B5EF4-FFF2-40B4-BE49-F238E27FC236}">
                <a16:creationId xmlns:a16="http://schemas.microsoft.com/office/drawing/2014/main" id="{E24C4D75-C51A-CBF2-37D1-4CAD3F0DF91A}"/>
              </a:ext>
            </a:extLst>
          </p:cNvPr>
          <p:cNvPicPr>
            <a:picLocks noChangeAspect="1"/>
          </p:cNvPicPr>
          <p:nvPr/>
        </p:nvPicPr>
        <p:blipFill>
          <a:blip r:embed="rId3"/>
          <a:stretch>
            <a:fillRect/>
          </a:stretch>
        </p:blipFill>
        <p:spPr>
          <a:xfrm>
            <a:off x="9738804" y="1600252"/>
            <a:ext cx="967666" cy="547870"/>
          </a:xfrm>
          <a:prstGeom prst="rect">
            <a:avLst/>
          </a:prstGeom>
        </p:spPr>
      </p:pic>
      <p:sp>
        <p:nvSpPr>
          <p:cNvPr id="2" name="Footer Placeholder 1">
            <a:extLst>
              <a:ext uri="{FF2B5EF4-FFF2-40B4-BE49-F238E27FC236}">
                <a16:creationId xmlns:a16="http://schemas.microsoft.com/office/drawing/2014/main" id="{9C40189F-4EF0-87ED-E33D-A57CB36B6FC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23656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Parts of Power BI</a:t>
            </a:r>
          </a:p>
        </p:txBody>
      </p:sp>
      <p:sp>
        <p:nvSpPr>
          <p:cNvPr id="6" name="TextBox 5">
            <a:extLst>
              <a:ext uri="{FF2B5EF4-FFF2-40B4-BE49-F238E27FC236}">
                <a16:creationId xmlns:a16="http://schemas.microsoft.com/office/drawing/2014/main" id="{605CC372-80B9-9F16-315F-BA137549728A}"/>
              </a:ext>
            </a:extLst>
          </p:cNvPr>
          <p:cNvSpPr txBox="1"/>
          <p:nvPr/>
        </p:nvSpPr>
        <p:spPr>
          <a:xfrm>
            <a:off x="765208" y="1349081"/>
            <a:ext cx="5239082" cy="3046988"/>
          </a:xfrm>
          <a:prstGeom prst="rect">
            <a:avLst/>
          </a:prstGeom>
          <a:noFill/>
        </p:spPr>
        <p:txBody>
          <a:bodyPr wrap="square">
            <a:spAutoFit/>
          </a:bodyPr>
          <a:lstStyle/>
          <a:p>
            <a:r>
              <a:rPr lang="en-CA" sz="2400" b="0" i="0" u="none" strike="noStrike" dirty="0">
                <a:effectLst/>
              </a:rPr>
              <a:t>Power BI consists of:</a:t>
            </a:r>
          </a:p>
          <a:p>
            <a:pPr marL="342900" indent="-342900">
              <a:buFont typeface="Arial" panose="020B0604020202020204" pitchFamily="34" charset="0"/>
              <a:buChar char="•"/>
            </a:pPr>
            <a:r>
              <a:rPr lang="en-CA" sz="2400" dirty="0"/>
              <a:t>a </a:t>
            </a:r>
            <a:r>
              <a:rPr lang="en-CA" sz="2400" b="0" i="0" u="none" strike="noStrike" dirty="0">
                <a:effectLst/>
              </a:rPr>
              <a:t>Microsoft Windows desktop application called </a:t>
            </a:r>
            <a:r>
              <a:rPr lang="en-CA" sz="2400" b="1" i="0" u="none" strike="noStrike" dirty="0">
                <a:solidFill>
                  <a:srgbClr val="0070C0"/>
                </a:solidFill>
                <a:effectLst/>
              </a:rPr>
              <a:t>Power BI Desktop</a:t>
            </a:r>
          </a:p>
          <a:p>
            <a:pPr marL="342900" indent="-342900">
              <a:buFont typeface="Arial" panose="020B0604020202020204" pitchFamily="34" charset="0"/>
              <a:buChar char="•"/>
            </a:pPr>
            <a:r>
              <a:rPr lang="en-CA" sz="2400" b="0" i="0" u="none" strike="noStrike" dirty="0">
                <a:effectLst/>
              </a:rPr>
              <a:t>an online SaaS (Software as a Service) service called the </a:t>
            </a:r>
            <a:r>
              <a:rPr lang="en-CA" sz="2400" b="1" i="0" u="none" strike="noStrike" dirty="0">
                <a:solidFill>
                  <a:srgbClr val="0070C0"/>
                </a:solidFill>
                <a:effectLst/>
              </a:rPr>
              <a:t>Power BI service</a:t>
            </a:r>
            <a:endParaRPr lang="en-CA" sz="2400" b="1" dirty="0">
              <a:solidFill>
                <a:srgbClr val="0070C0"/>
              </a:solidFill>
            </a:endParaRPr>
          </a:p>
          <a:p>
            <a:pPr marL="342900" indent="-342900">
              <a:buFont typeface="Arial" panose="020B0604020202020204" pitchFamily="34" charset="0"/>
              <a:buChar char="•"/>
            </a:pPr>
            <a:r>
              <a:rPr lang="en-CA" sz="2400" b="0" i="0" u="none" strike="noStrike" dirty="0">
                <a:effectLst/>
              </a:rPr>
              <a:t>mobile Power BI apps that are available on phones and tablets and called </a:t>
            </a:r>
            <a:r>
              <a:rPr lang="en-CA" sz="2400" b="1" i="0" u="none" strike="noStrike" dirty="0">
                <a:solidFill>
                  <a:srgbClr val="0070C0"/>
                </a:solidFill>
                <a:effectLst/>
              </a:rPr>
              <a:t>Power Bi Mobile apps</a:t>
            </a:r>
            <a:endParaRPr lang="en-US" sz="2400" b="1" dirty="0">
              <a:solidFill>
                <a:srgbClr val="0070C0"/>
              </a:solidFill>
            </a:endParaRPr>
          </a:p>
        </p:txBody>
      </p:sp>
      <p:pic>
        <p:nvPicPr>
          <p:cNvPr id="10" name="Picture 9" descr="A screenshot of a computer&#10;&#10;Description automatically generated">
            <a:extLst>
              <a:ext uri="{FF2B5EF4-FFF2-40B4-BE49-F238E27FC236}">
                <a16:creationId xmlns:a16="http://schemas.microsoft.com/office/drawing/2014/main" id="{6C3AE2E0-6BBE-CA02-E8FD-B0B2142D0423}"/>
              </a:ext>
            </a:extLst>
          </p:cNvPr>
          <p:cNvPicPr>
            <a:picLocks noChangeAspect="1"/>
          </p:cNvPicPr>
          <p:nvPr/>
        </p:nvPicPr>
        <p:blipFill>
          <a:blip r:embed="rId2"/>
          <a:stretch>
            <a:fillRect/>
          </a:stretch>
        </p:blipFill>
        <p:spPr>
          <a:xfrm>
            <a:off x="6060305" y="935856"/>
            <a:ext cx="5860898" cy="3147871"/>
          </a:xfrm>
          <a:prstGeom prst="rect">
            <a:avLst/>
          </a:prstGeom>
        </p:spPr>
      </p:pic>
      <p:sp>
        <p:nvSpPr>
          <p:cNvPr id="11" name="TextBox 10">
            <a:extLst>
              <a:ext uri="{FF2B5EF4-FFF2-40B4-BE49-F238E27FC236}">
                <a16:creationId xmlns:a16="http://schemas.microsoft.com/office/drawing/2014/main" id="{43E8524D-9EF4-6513-FA15-62DCFC83FF0F}"/>
              </a:ext>
            </a:extLst>
          </p:cNvPr>
          <p:cNvSpPr txBox="1"/>
          <p:nvPr/>
        </p:nvSpPr>
        <p:spPr>
          <a:xfrm>
            <a:off x="765208" y="4724089"/>
            <a:ext cx="10749130" cy="156966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Power BI Desktop is free to use, </a:t>
            </a:r>
            <a:r>
              <a:rPr lang="en-CA" sz="2400" b="0" i="0" u="none" strike="noStrike" dirty="0">
                <a:solidFill>
                  <a:srgbClr val="05192D"/>
                </a:solidFill>
                <a:effectLst/>
                <a:latin typeface="Studio-Feixen-Sans"/>
              </a:rPr>
              <a:t>but there is a paid version called </a:t>
            </a:r>
            <a:r>
              <a:rPr lang="en-CA" sz="2400" b="1" i="0" u="none" strike="noStrike" dirty="0">
                <a:solidFill>
                  <a:srgbClr val="05192D"/>
                </a:solidFill>
                <a:effectLst/>
                <a:latin typeface="Studio-Feixen-Sans"/>
              </a:rPr>
              <a:t>Power BI Pro</a:t>
            </a:r>
            <a:r>
              <a:rPr lang="en-CA" sz="2400" b="0" i="0" u="none" strike="noStrike" dirty="0">
                <a:solidFill>
                  <a:srgbClr val="05192D"/>
                </a:solidFill>
                <a:effectLst/>
                <a:latin typeface="Studio-Feixen-Sans"/>
              </a:rPr>
              <a:t> available. </a:t>
            </a:r>
          </a:p>
          <a:p>
            <a:pPr marL="342900" indent="-342900">
              <a:buFont typeface="Arial" panose="020B0604020202020204" pitchFamily="34" charset="0"/>
              <a:buChar char="•"/>
            </a:pPr>
            <a:r>
              <a:rPr lang="en-CA" sz="2400" b="0" i="0" u="none" strike="noStrike" dirty="0">
                <a:solidFill>
                  <a:srgbClr val="05192D"/>
                </a:solidFill>
                <a:effectLst/>
                <a:latin typeface="Studio-Feixen-Sans"/>
              </a:rPr>
              <a:t>Power BI Pro allows you to publish work on the Power BI Service. It also allows you to collaborate with other Power BI users.</a:t>
            </a:r>
            <a:r>
              <a:rPr lang="en-CA" sz="2400" b="0" i="0" u="none" strike="noStrike" dirty="0">
                <a:effectLst/>
              </a:rPr>
              <a:t> </a:t>
            </a:r>
            <a:endParaRPr lang="en-US" sz="2400" b="1" dirty="0"/>
          </a:p>
        </p:txBody>
      </p:sp>
      <p:sp>
        <p:nvSpPr>
          <p:cNvPr id="2" name="Footer Placeholder 1">
            <a:extLst>
              <a:ext uri="{FF2B5EF4-FFF2-40B4-BE49-F238E27FC236}">
                <a16:creationId xmlns:a16="http://schemas.microsoft.com/office/drawing/2014/main" id="{06896F5E-E6D0-8FC2-BC0B-D5C5993A263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6401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Quiz</a:t>
            </a:r>
          </a:p>
        </p:txBody>
      </p:sp>
      <p:sp>
        <p:nvSpPr>
          <p:cNvPr id="3" name="TextBox 2">
            <a:extLst>
              <a:ext uri="{FF2B5EF4-FFF2-40B4-BE49-F238E27FC236}">
                <a16:creationId xmlns:a16="http://schemas.microsoft.com/office/drawing/2014/main" id="{D265AD90-C73C-41AA-4371-E2EC2D04AF59}"/>
              </a:ext>
            </a:extLst>
          </p:cNvPr>
          <p:cNvSpPr txBox="1"/>
          <p:nvPr/>
        </p:nvSpPr>
        <p:spPr>
          <a:xfrm>
            <a:off x="765208" y="1364187"/>
            <a:ext cx="11015460" cy="5047536"/>
          </a:xfrm>
          <a:prstGeom prst="rect">
            <a:avLst/>
          </a:prstGeom>
          <a:noFill/>
        </p:spPr>
        <p:txBody>
          <a:bodyPr wrap="square">
            <a:spAutoFit/>
          </a:bodyPr>
          <a:lstStyle/>
          <a:p>
            <a:pPr algn="l"/>
            <a:r>
              <a:rPr lang="en-CA" sz="2000" i="0" u="none" strike="noStrike" dirty="0">
                <a:effectLst/>
              </a:rPr>
              <a:t>1. Power BI helps with which of the following business processes?</a:t>
            </a:r>
          </a:p>
          <a:p>
            <a:pPr marL="342900" indent="-342900">
              <a:buFont typeface="Courier New" panose="02070309020205020404" pitchFamily="49" charset="0"/>
              <a:buChar char="o"/>
            </a:pPr>
            <a:r>
              <a:rPr lang="en-CA" dirty="0">
                <a:effectLst/>
              </a:rPr>
              <a:t>Notifying users when a SharePoint list item has changed.</a:t>
            </a:r>
          </a:p>
          <a:p>
            <a:pPr marL="342900" indent="-342900">
              <a:buFont typeface="Courier New" panose="02070309020205020404" pitchFamily="49" charset="0"/>
              <a:buChar char="o"/>
            </a:pPr>
            <a:r>
              <a:rPr lang="en-CA" dirty="0">
                <a:effectLst/>
              </a:rPr>
              <a:t>Generating an approval.</a:t>
            </a:r>
          </a:p>
          <a:p>
            <a:pPr marL="342900" indent="-342900">
              <a:buFont typeface="Courier New" panose="02070309020205020404" pitchFamily="49" charset="0"/>
              <a:buChar char="o"/>
            </a:pPr>
            <a:r>
              <a:rPr lang="en-CA" dirty="0">
                <a:effectLst/>
              </a:rPr>
              <a:t>Analyzing and displaying data. </a:t>
            </a:r>
          </a:p>
          <a:p>
            <a:pPr algn="l"/>
            <a:endParaRPr lang="en-CA" sz="2000" i="0" u="none" strike="noStrike" dirty="0">
              <a:effectLst/>
            </a:endParaRPr>
          </a:p>
          <a:p>
            <a:pPr algn="l"/>
            <a:endParaRPr lang="en-CA" sz="2000" dirty="0"/>
          </a:p>
          <a:p>
            <a:r>
              <a:rPr lang="en-CA" sz="2000" i="0" u="none" strike="noStrike" dirty="0">
                <a:effectLst/>
              </a:rPr>
              <a:t>2. What can Power BI do to help you effectively use your data?</a:t>
            </a:r>
            <a:endParaRPr lang="en-CA" sz="2000" dirty="0"/>
          </a:p>
          <a:p>
            <a:pPr marL="342900" indent="-342900">
              <a:buFont typeface="Courier New" panose="02070309020205020404" pitchFamily="49" charset="0"/>
              <a:buChar char="o"/>
            </a:pPr>
            <a:r>
              <a:rPr lang="en-CA" dirty="0">
                <a:effectLst/>
              </a:rPr>
              <a:t>Analyze sales data to better allocate resources and place orders, optimizing operations.</a:t>
            </a:r>
          </a:p>
          <a:p>
            <a:pPr marL="342900" indent="-342900">
              <a:buFont typeface="Courier New" panose="02070309020205020404" pitchFamily="49" charset="0"/>
              <a:buChar char="o"/>
            </a:pPr>
            <a:r>
              <a:rPr lang="en-CA" dirty="0">
                <a:effectLst/>
              </a:rPr>
              <a:t>Analyze customer data to better target and promote specific items to specific customers.</a:t>
            </a:r>
          </a:p>
          <a:p>
            <a:pPr marL="342900" indent="-342900">
              <a:buFont typeface="Courier New" panose="02070309020205020404" pitchFamily="49" charset="0"/>
              <a:buChar char="o"/>
            </a:pPr>
            <a:r>
              <a:rPr lang="en-CA" dirty="0">
                <a:effectLst/>
              </a:rPr>
              <a:t>All of the above.</a:t>
            </a:r>
          </a:p>
          <a:p>
            <a:pPr algn="l"/>
            <a:endParaRPr lang="en-CA" sz="2000" i="0" u="none" strike="noStrike" dirty="0">
              <a:effectLst/>
            </a:endParaRPr>
          </a:p>
          <a:p>
            <a:pPr algn="l"/>
            <a:endParaRPr lang="en-CA" sz="2000" i="0" u="none" strike="noStrike" dirty="0">
              <a:effectLst/>
            </a:endParaRPr>
          </a:p>
          <a:p>
            <a:r>
              <a:rPr lang="en-CA" sz="2000" i="0" u="none" strike="noStrike" dirty="0">
                <a:effectLst/>
              </a:rPr>
              <a:t>3. What are the three modalities of Power BI designed to let people create, share, and consume business insights in the way that serves them, or their role, most effectively?</a:t>
            </a:r>
          </a:p>
          <a:p>
            <a:pPr marL="342900" indent="-342900">
              <a:buFont typeface="Courier New" panose="02070309020205020404" pitchFamily="49" charset="0"/>
              <a:buChar char="o"/>
            </a:pPr>
            <a:r>
              <a:rPr lang="en-CA" dirty="0">
                <a:effectLst/>
              </a:rPr>
              <a:t>Desktop, service, and Mobile apps.</a:t>
            </a:r>
          </a:p>
          <a:p>
            <a:pPr marL="342900" indent="-342900">
              <a:buFont typeface="Courier New" panose="02070309020205020404" pitchFamily="49" charset="0"/>
              <a:buChar char="o"/>
            </a:pPr>
            <a:r>
              <a:rPr lang="en-CA" dirty="0">
                <a:effectLst/>
              </a:rPr>
              <a:t>Tiles, visualizations, and dashboards.</a:t>
            </a:r>
          </a:p>
          <a:p>
            <a:pPr marL="342900" indent="-342900">
              <a:buFont typeface="Courier New" panose="02070309020205020404" pitchFamily="49" charset="0"/>
              <a:buChar char="o"/>
            </a:pPr>
            <a:r>
              <a:rPr lang="en-CA" dirty="0">
                <a:effectLst/>
              </a:rPr>
              <a:t>Reports, dashboards, and tiles.</a:t>
            </a:r>
          </a:p>
        </p:txBody>
      </p:sp>
      <p:sp>
        <p:nvSpPr>
          <p:cNvPr id="6" name="Left Arrow 5">
            <a:extLst>
              <a:ext uri="{FF2B5EF4-FFF2-40B4-BE49-F238E27FC236}">
                <a16:creationId xmlns:a16="http://schemas.microsoft.com/office/drawing/2014/main" id="{B3351B39-1FE3-D0E7-7C3B-4AB983D05753}"/>
              </a:ext>
            </a:extLst>
          </p:cNvPr>
          <p:cNvSpPr/>
          <p:nvPr/>
        </p:nvSpPr>
        <p:spPr>
          <a:xfrm>
            <a:off x="4065973" y="2325950"/>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66FDEB12-8AFB-F612-A2C6-67D5991C3723}"/>
              </a:ext>
            </a:extLst>
          </p:cNvPr>
          <p:cNvSpPr/>
          <p:nvPr/>
        </p:nvSpPr>
        <p:spPr>
          <a:xfrm>
            <a:off x="2824579" y="4058575"/>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83C38B8E-63FB-EC1A-B84D-B6D97EA37762}"/>
              </a:ext>
            </a:extLst>
          </p:cNvPr>
          <p:cNvSpPr/>
          <p:nvPr/>
        </p:nvSpPr>
        <p:spPr>
          <a:xfrm>
            <a:off x="4502458" y="5567779"/>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3914C39-76AA-011F-A996-0A1E06977B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7122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3" name="TextBox 2">
            <a:extLst>
              <a:ext uri="{FF2B5EF4-FFF2-40B4-BE49-F238E27FC236}">
                <a16:creationId xmlns:a16="http://schemas.microsoft.com/office/drawing/2014/main" id="{2563C7DB-84AA-B1C0-1B38-EB711A13F707}"/>
              </a:ext>
            </a:extLst>
          </p:cNvPr>
          <p:cNvSpPr txBox="1"/>
          <p:nvPr/>
        </p:nvSpPr>
        <p:spPr>
          <a:xfrm>
            <a:off x="765207" y="1349081"/>
            <a:ext cx="10749131" cy="4524315"/>
          </a:xfrm>
          <a:prstGeom prst="rect">
            <a:avLst/>
          </a:prstGeom>
          <a:noFill/>
        </p:spPr>
        <p:txBody>
          <a:bodyPr wrap="square">
            <a:spAutoFit/>
          </a:bodyPr>
          <a:lstStyle/>
          <a:p>
            <a:r>
              <a:rPr lang="en-CA" sz="2400" b="0" i="0" u="none" strike="noStrike" dirty="0">
                <a:effectLst/>
              </a:rPr>
              <a:t>Open the Power BI Desktop window, on the left-side there are 3 views:</a:t>
            </a:r>
          </a:p>
          <a:p>
            <a:endParaRPr lang="en-CA" sz="2400" b="0" i="0" u="none" strike="noStrike" dirty="0">
              <a:effectLst/>
            </a:endParaRPr>
          </a:p>
          <a:p>
            <a:pPr marL="180000"/>
            <a:r>
              <a:rPr lang="en-CA" sz="2400" dirty="0"/>
              <a:t>- </a:t>
            </a:r>
            <a:r>
              <a:rPr lang="en-CA" sz="2400" b="1" dirty="0">
                <a:solidFill>
                  <a:srgbClr val="0070C0"/>
                </a:solidFill>
              </a:rPr>
              <a:t>Report View:</a:t>
            </a:r>
            <a:r>
              <a:rPr lang="en-CA" sz="2400" dirty="0">
                <a:solidFill>
                  <a:srgbClr val="0070C0"/>
                </a:solidFill>
              </a:rPr>
              <a:t> </a:t>
            </a:r>
            <a:r>
              <a:rPr lang="en-CA" sz="2400" b="0" i="0" u="none" strike="noStrike" dirty="0">
                <a:effectLst/>
              </a:rPr>
              <a:t>You can create queries to build compelling visualizations that you can share with others. You can arrange them as you want them to appear.</a:t>
            </a:r>
          </a:p>
          <a:p>
            <a:pPr marL="180000"/>
            <a:endParaRPr lang="en-CA" sz="2400" dirty="0"/>
          </a:p>
          <a:p>
            <a:pPr marL="180000"/>
            <a:r>
              <a:rPr lang="en-CA" sz="2400" dirty="0"/>
              <a:t>- </a:t>
            </a:r>
            <a:r>
              <a:rPr lang="en-CA" sz="2400" b="1" dirty="0">
                <a:solidFill>
                  <a:srgbClr val="0070C0"/>
                </a:solidFill>
              </a:rPr>
              <a:t>Data View:</a:t>
            </a:r>
            <a:r>
              <a:rPr lang="en-CA" sz="2400" dirty="0">
                <a:solidFill>
                  <a:srgbClr val="0070C0"/>
                </a:solidFill>
              </a:rPr>
              <a:t> </a:t>
            </a:r>
            <a:r>
              <a:rPr lang="en-CA" sz="2400" b="0" i="0" u="none" strike="noStrike" dirty="0">
                <a:effectLst/>
              </a:rPr>
              <a:t>See the data in your report in semantic model format, where you can add measures, create new columns, and manage relationships.</a:t>
            </a:r>
          </a:p>
          <a:p>
            <a:pPr marL="180000"/>
            <a:endParaRPr lang="en-CA" sz="2400" dirty="0"/>
          </a:p>
          <a:p>
            <a:pPr marL="180000"/>
            <a:r>
              <a:rPr lang="en-CA" sz="2400" dirty="0"/>
              <a:t>- </a:t>
            </a:r>
            <a:r>
              <a:rPr lang="en-CA" sz="2400" b="1" dirty="0">
                <a:solidFill>
                  <a:srgbClr val="0070C0"/>
                </a:solidFill>
              </a:rPr>
              <a:t>Model View:</a:t>
            </a:r>
            <a:r>
              <a:rPr lang="en-CA" sz="2400" dirty="0">
                <a:solidFill>
                  <a:srgbClr val="0070C0"/>
                </a:solidFill>
              </a:rPr>
              <a:t> </a:t>
            </a:r>
            <a:r>
              <a:rPr lang="en-CA" sz="2400" b="0" i="0" u="none" strike="noStrike" dirty="0">
                <a:effectLst/>
              </a:rPr>
              <a:t>Get a graphical representation of the relationships that are established in your semantic model and manage or modify them as needed.</a:t>
            </a:r>
          </a:p>
          <a:p>
            <a:pPr marL="180000"/>
            <a:endParaRPr lang="en-CA" sz="2400" dirty="0">
              <a:solidFill>
                <a:srgbClr val="05192D"/>
              </a:solidFill>
              <a:latin typeface="Studio-Feixen-Sans"/>
            </a:endParaRPr>
          </a:p>
          <a:p>
            <a:r>
              <a:rPr lang="en-CA" sz="2400" b="0" i="0" u="none" strike="noStrike" dirty="0">
                <a:solidFill>
                  <a:srgbClr val="05192D"/>
                </a:solidFill>
                <a:effectLst/>
                <a:latin typeface="Studio-Feixen-Sans"/>
              </a:rPr>
              <a:t>You can change views by selecting any of the icons.</a:t>
            </a:r>
            <a:endParaRPr lang="en-US" sz="2400" dirty="0"/>
          </a:p>
        </p:txBody>
      </p:sp>
      <p:sp>
        <p:nvSpPr>
          <p:cNvPr id="2" name="Footer Placeholder 1">
            <a:extLst>
              <a:ext uri="{FF2B5EF4-FFF2-40B4-BE49-F238E27FC236}">
                <a16:creationId xmlns:a16="http://schemas.microsoft.com/office/drawing/2014/main" id="{21C76007-AAEA-837E-B17E-4F8B1BDDD4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82706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pic>
        <p:nvPicPr>
          <p:cNvPr id="10" name="Picture 9" descr="A screenshot of a computer&#10;&#10;Description automatically generated">
            <a:extLst>
              <a:ext uri="{FF2B5EF4-FFF2-40B4-BE49-F238E27FC236}">
                <a16:creationId xmlns:a16="http://schemas.microsoft.com/office/drawing/2014/main" id="{B329B298-D5A5-6779-BC1F-AD1D169515EE}"/>
              </a:ext>
            </a:extLst>
          </p:cNvPr>
          <p:cNvPicPr>
            <a:picLocks noChangeAspect="1"/>
          </p:cNvPicPr>
          <p:nvPr/>
        </p:nvPicPr>
        <p:blipFill>
          <a:blip r:embed="rId2"/>
          <a:stretch>
            <a:fillRect/>
          </a:stretch>
        </p:blipFill>
        <p:spPr>
          <a:xfrm>
            <a:off x="3454041" y="1503621"/>
            <a:ext cx="8422654" cy="4463962"/>
          </a:xfrm>
          <a:prstGeom prst="rect">
            <a:avLst/>
          </a:prstGeom>
        </p:spPr>
      </p:pic>
      <p:sp>
        <p:nvSpPr>
          <p:cNvPr id="11" name="Rectangle 10">
            <a:extLst>
              <a:ext uri="{FF2B5EF4-FFF2-40B4-BE49-F238E27FC236}">
                <a16:creationId xmlns:a16="http://schemas.microsoft.com/office/drawing/2014/main" id="{F66D52A0-10CB-6175-192F-A3EBDE78BB28}"/>
              </a:ext>
            </a:extLst>
          </p:cNvPr>
          <p:cNvSpPr/>
          <p:nvPr/>
        </p:nvSpPr>
        <p:spPr>
          <a:xfrm>
            <a:off x="3454041" y="2139518"/>
            <a:ext cx="194681" cy="6289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2603377" cy="4801314"/>
          </a:xfrm>
          <a:prstGeom prst="rect">
            <a:avLst/>
          </a:prstGeom>
          <a:noFill/>
        </p:spPr>
        <p:txBody>
          <a:bodyPr wrap="square">
            <a:spAutoFit/>
          </a:bodyPr>
          <a:lstStyle/>
          <a:p>
            <a:pPr marL="285750" indent="-285750">
              <a:buFont typeface="Arial" panose="020B0604020202020204" pitchFamily="34" charset="0"/>
              <a:buChar char="•"/>
            </a:pPr>
            <a:r>
              <a:rPr lang="en-CA" b="0" i="0" u="none" strike="noStrike" dirty="0">
                <a:solidFill>
                  <a:srgbClr val="05192D"/>
                </a:solidFill>
                <a:effectLst/>
                <a:latin typeface="Studio-Feixen-Sans"/>
              </a:rPr>
              <a:t>The </a:t>
            </a:r>
            <a:r>
              <a:rPr lang="en-CA" b="1" i="0" u="none" strike="noStrike" dirty="0">
                <a:solidFill>
                  <a:srgbClr val="0070C0"/>
                </a:solidFill>
                <a:effectLst/>
                <a:latin typeface="Studio-Feixen-Sans"/>
              </a:rPr>
              <a:t>Canvas</a:t>
            </a:r>
            <a:r>
              <a:rPr lang="en-CA" b="0" i="0" u="none" strike="noStrike" dirty="0">
                <a:solidFill>
                  <a:srgbClr val="05192D"/>
                </a:solidFill>
                <a:effectLst/>
                <a:latin typeface="Studio-Feixen-Sans"/>
              </a:rPr>
              <a:t> area in the middle of the report view is where visualizations are created and arranged.</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Filters</a:t>
            </a:r>
            <a:r>
              <a:rPr lang="en-CA" b="0" i="0" u="none" strike="noStrike" dirty="0">
                <a:solidFill>
                  <a:srgbClr val="05192D"/>
                </a:solidFill>
                <a:effectLst/>
                <a:latin typeface="Studio-Feixen-Sans"/>
              </a:rPr>
              <a:t> pane you can filter data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Visualizations</a:t>
            </a:r>
            <a:r>
              <a:rPr lang="en-CA" b="0" i="0" u="none" strike="noStrike" dirty="0">
                <a:solidFill>
                  <a:srgbClr val="05192D"/>
                </a:solidFill>
                <a:effectLst/>
                <a:latin typeface="Studio-Feixen-Sans"/>
              </a:rPr>
              <a:t> pane you can add, change, or customize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dirty="0">
                <a:solidFill>
                  <a:srgbClr val="05192D"/>
                </a:solidFill>
                <a:latin typeface="Studio-Feixen-Sans"/>
              </a:rPr>
              <a:t>T</a:t>
            </a:r>
            <a:r>
              <a:rPr lang="en-CA" b="0" i="0" u="none" strike="noStrike" dirty="0">
                <a:solidFill>
                  <a:srgbClr val="05192D"/>
                </a:solidFill>
                <a:effectLst/>
                <a:latin typeface="Studio-Feixen-Sans"/>
              </a:rPr>
              <a:t>he </a:t>
            </a:r>
            <a:r>
              <a:rPr lang="en-CA" b="1" i="0" u="none" strike="noStrike" dirty="0">
                <a:solidFill>
                  <a:srgbClr val="0070C0"/>
                </a:solidFill>
                <a:effectLst/>
                <a:latin typeface="Studio-Feixen-Sans"/>
              </a:rPr>
              <a:t>Data</a:t>
            </a:r>
            <a:r>
              <a:rPr lang="en-CA" b="0" i="0" u="none" strike="noStrike" dirty="0">
                <a:solidFill>
                  <a:srgbClr val="05192D"/>
                </a:solidFill>
                <a:effectLst/>
                <a:latin typeface="Studio-Feixen-Sans"/>
              </a:rPr>
              <a:t> pane shows the available fields. </a:t>
            </a:r>
            <a:endParaRPr lang="en-US" dirty="0"/>
          </a:p>
        </p:txBody>
      </p:sp>
      <p:sp>
        <p:nvSpPr>
          <p:cNvPr id="14" name="Rectangle 13">
            <a:extLst>
              <a:ext uri="{FF2B5EF4-FFF2-40B4-BE49-F238E27FC236}">
                <a16:creationId xmlns:a16="http://schemas.microsoft.com/office/drawing/2014/main" id="{0AF1D989-B6E7-3C1B-C911-807A37E7723E}"/>
              </a:ext>
            </a:extLst>
          </p:cNvPr>
          <p:cNvSpPr/>
          <p:nvPr/>
        </p:nvSpPr>
        <p:spPr>
          <a:xfrm>
            <a:off x="10264694" y="2139518"/>
            <a:ext cx="832393" cy="32758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F1384D6-0924-0461-12B5-D43953ACF84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81901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673180" cy="3046988"/>
          </a:xfrm>
          <a:prstGeom prst="rect">
            <a:avLst/>
          </a:prstGeom>
          <a:noFill/>
        </p:spPr>
        <p:txBody>
          <a:bodyPr wrap="square">
            <a:spAutoFit/>
          </a:bodyPr>
          <a:lstStyle/>
          <a:p>
            <a:r>
              <a:rPr lang="en-CA" sz="2400" b="0" i="0" u="none" strike="noStrike" dirty="0">
                <a:solidFill>
                  <a:srgbClr val="05192D"/>
                </a:solidFill>
                <a:effectLst/>
                <a:latin typeface="Studio-Feixen-Sans"/>
              </a:rPr>
              <a:t>Welcome to the Power BI Desktop!</a:t>
            </a:r>
          </a:p>
          <a:p>
            <a:pPr marL="285750" indent="-285750">
              <a:buFont typeface="Arial" panose="020B0604020202020204" pitchFamily="34" charset="0"/>
              <a:buChar char="•"/>
            </a:pPr>
            <a:endParaRPr lang="en-CA" sz="2400" dirty="0">
              <a:solidFill>
                <a:srgbClr val="05192D"/>
              </a:solidFill>
              <a:latin typeface="Studio-Feixen-Sans"/>
            </a:endParaRPr>
          </a:p>
          <a:p>
            <a:endParaRPr lang="en-CA" sz="2400" dirty="0">
              <a:solidFill>
                <a:srgbClr val="05192D"/>
              </a:solidFill>
              <a:latin typeface="Studio-Feixen-Sans"/>
            </a:endParaRPr>
          </a:p>
          <a:p>
            <a:pPr marL="342900" indent="-342900">
              <a:buFont typeface="Arial" panose="020B0604020202020204" pitchFamily="34" charset="0"/>
              <a:buChar char="•"/>
            </a:pPr>
            <a:r>
              <a:rPr lang="en-US" sz="2400" dirty="0"/>
              <a:t>As with every other software and tool, the ribbon at the top has various options.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(such as Insert) are related to visuals, and some might be related to the modeling (such as Modeling) or data connections. </a:t>
            </a:r>
          </a:p>
        </p:txBody>
      </p:sp>
      <p:sp>
        <p:nvSpPr>
          <p:cNvPr id="2" name="Footer Placeholder 1">
            <a:extLst>
              <a:ext uri="{FF2B5EF4-FFF2-40B4-BE49-F238E27FC236}">
                <a16:creationId xmlns:a16="http://schemas.microsoft.com/office/drawing/2014/main" id="{D3BEB859-DB36-719D-1D1C-3BB4438C79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27743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 we want from a dashboard?</a:t>
            </a:r>
          </a:p>
        </p:txBody>
      </p:sp>
      <p:sp>
        <p:nvSpPr>
          <p:cNvPr id="13" name="TextBox 12">
            <a:extLst>
              <a:ext uri="{FF2B5EF4-FFF2-40B4-BE49-F238E27FC236}">
                <a16:creationId xmlns:a16="http://schemas.microsoft.com/office/drawing/2014/main" id="{10EA0394-B2F4-12FB-335C-1C14D9AE302D}"/>
              </a:ext>
            </a:extLst>
          </p:cNvPr>
          <p:cNvSpPr txBox="1"/>
          <p:nvPr/>
        </p:nvSpPr>
        <p:spPr>
          <a:xfrm>
            <a:off x="484729" y="1503621"/>
            <a:ext cx="5857705" cy="4770537"/>
          </a:xfrm>
          <a:prstGeom prst="rect">
            <a:avLst/>
          </a:prstGeom>
          <a:noFill/>
        </p:spPr>
        <p:txBody>
          <a:bodyPr wrap="square">
            <a:spAutoFit/>
          </a:bodyPr>
          <a:lstStyle/>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Clear Objectives</a:t>
            </a:r>
            <a:r>
              <a:rPr lang="en-CA" sz="1600" b="1" i="0" u="none" strike="noStrike" dirty="0">
                <a:effectLst/>
              </a:rPr>
              <a:t>:</a:t>
            </a:r>
            <a:r>
              <a:rPr lang="en-CA" sz="1600" b="0" i="0" u="none" strike="noStrike" dirty="0">
                <a:effectLst/>
              </a:rPr>
              <a:t> The dashboard should have a clear purpose and focus on key performance indicators (KPIs) relevant to the audience's needs.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Historical Data Analysis (What Happened):</a:t>
            </a:r>
            <a:r>
              <a:rPr lang="en-CA" sz="1600" b="0" i="0" u="none" strike="noStrike" dirty="0">
                <a:effectLst/>
              </a:rPr>
              <a:t> Include metrics and trends from past data to understand historical performance.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Real-Time Data Monitoring (What is Happening):</a:t>
            </a:r>
            <a:r>
              <a:rPr lang="en-CA" sz="1600" b="0" i="0" u="none" strike="noStrike" dirty="0">
                <a:effectLst/>
              </a:rPr>
              <a:t> Display real-time data to track current performance and operations.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Predictive Analytics (What Will Happen):</a:t>
            </a:r>
            <a:r>
              <a:rPr lang="en-CA" sz="1600" b="0" i="0" u="none" strike="noStrike" dirty="0">
                <a:effectLst/>
              </a:rPr>
              <a:t> Incorporate forecasts and projections to anticipate future trends and outcomes (not a machine learning model). </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Interactive Elements:</a:t>
            </a:r>
            <a:r>
              <a:rPr lang="en-CA" sz="1600" b="0" i="0" u="none" strike="noStrike" dirty="0">
                <a:effectLst/>
              </a:rPr>
              <a:t> Use filters, drill-downs, and other interactive tools to allow users to explore and personalize data views.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Visual Clarity and Simplicity:</a:t>
            </a:r>
            <a:r>
              <a:rPr lang="en-CA" sz="1600" b="0" i="0" u="none" strike="noStrike" dirty="0">
                <a:effectLst/>
              </a:rPr>
              <a:t> Employ a clean layout with well-organized visual elements to make the dashboard easy to understand at a glance.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Consistent and Intuitive Design:</a:t>
            </a:r>
            <a:r>
              <a:rPr lang="en-CA" sz="1600" b="0" i="0" u="none" strike="noStrike" dirty="0">
                <a:effectLst/>
              </a:rPr>
              <a:t> Use a consistent color scheme and layout for easy navigation and interpretation.</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Actionable Insights:</a:t>
            </a:r>
            <a:r>
              <a:rPr lang="en-CA" sz="1600" b="0" i="0" u="none" strike="noStrike" dirty="0">
                <a:effectLst/>
              </a:rPr>
              <a:t> Ensure the dashboard provides insights that lead to actionable steps for improvement or growth.</a:t>
            </a:r>
          </a:p>
        </p:txBody>
      </p:sp>
      <p:pic>
        <p:nvPicPr>
          <p:cNvPr id="3" name="Picture 2" descr="A screenshot of a computer&#10;&#10;Description automatically generated">
            <a:extLst>
              <a:ext uri="{FF2B5EF4-FFF2-40B4-BE49-F238E27FC236}">
                <a16:creationId xmlns:a16="http://schemas.microsoft.com/office/drawing/2014/main" id="{0144D428-CC8D-0410-2CD8-F23ADD51F443}"/>
              </a:ext>
            </a:extLst>
          </p:cNvPr>
          <p:cNvPicPr>
            <a:picLocks noChangeAspect="1"/>
          </p:cNvPicPr>
          <p:nvPr/>
        </p:nvPicPr>
        <p:blipFill>
          <a:blip r:embed="rId2"/>
          <a:stretch>
            <a:fillRect/>
          </a:stretch>
        </p:blipFill>
        <p:spPr>
          <a:xfrm>
            <a:off x="6480324" y="2128991"/>
            <a:ext cx="5473084" cy="3519795"/>
          </a:xfrm>
          <a:prstGeom prst="rect">
            <a:avLst/>
          </a:prstGeom>
        </p:spPr>
      </p:pic>
      <p:sp>
        <p:nvSpPr>
          <p:cNvPr id="2" name="Footer Placeholder 1">
            <a:extLst>
              <a:ext uri="{FF2B5EF4-FFF2-40B4-BE49-F238E27FC236}">
                <a16:creationId xmlns:a16="http://schemas.microsoft.com/office/drawing/2014/main" id="{517A65DB-EB5B-06A3-E68F-D3EC4463257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18949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912877"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Firstly, let’s connect some data to our file (Home &gt;&gt; Get data)</a:t>
            </a:r>
          </a:p>
          <a:p>
            <a:pPr marL="285750" indent="-28575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6ED11A53-C97B-805A-8E40-2ACE0DC7611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542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49AA8533-DAFD-172F-0B02-F8FB944CF4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3" y="6506160"/>
            <a:ext cx="435006" cy="365125"/>
          </a:xfrm>
        </p:spPr>
        <p:txBody>
          <a:bodyPr/>
          <a:lstStyle/>
          <a:p>
            <a:fld id="{F43B90E4-860F-204C-90CE-7C7F6EC99B67}" type="slidenum">
              <a:rPr lang="en-US" smtClean="0">
                <a:solidFill>
                  <a:schemeClr val="tx1"/>
                </a:solidFill>
              </a:rPr>
              <a:t>130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765208" y="1348961"/>
            <a:ext cx="10912877" cy="4893647"/>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which is a very common in real-life datasets. </a:t>
            </a:r>
          </a:p>
          <a:p>
            <a:pPr marL="285750" indent="-285750">
              <a:buFont typeface="Arial" panose="020B0604020202020204" pitchFamily="34" charset="0"/>
              <a:buChar char="•"/>
            </a:pP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Sales information (</a:t>
            </a:r>
            <a:r>
              <a:rPr lang="en-CA" sz="2400" b="1" dirty="0">
                <a:solidFill>
                  <a:srgbClr val="05192D"/>
                </a:solidFill>
                <a:latin typeface="Studio-Feixen-Sans"/>
              </a:rPr>
              <a:t>fact table</a:t>
            </a:r>
            <a:r>
              <a:rPr lang="en-CA" sz="2400" dirty="0">
                <a:solidFill>
                  <a:srgbClr val="05192D"/>
                </a:solidFill>
                <a:latin typeface="Studio-Feixen-Sans"/>
              </a:rPr>
              <a:t>):  </a:t>
            </a:r>
          </a:p>
          <a:p>
            <a:pPr marL="900000" indent="-285750">
              <a:buFont typeface="Arial" panose="020B0604020202020204" pitchFamily="34" charset="0"/>
              <a:buChar char="•"/>
            </a:pPr>
            <a:r>
              <a:rPr lang="en-CA" sz="2400" dirty="0" err="1">
                <a:solidFill>
                  <a:srgbClr val="05192D"/>
                </a:solidFill>
                <a:latin typeface="Studio-Feixen-Sans"/>
              </a:rPr>
              <a:t>FactSales.csv</a:t>
            </a: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Transaction details (</a:t>
            </a:r>
            <a:r>
              <a:rPr lang="en-CA" sz="2400" b="1" dirty="0">
                <a:solidFill>
                  <a:srgbClr val="05192D"/>
                </a:solidFill>
                <a:latin typeface="Studio-Feixen-Sans"/>
              </a:rPr>
              <a:t>dimension tables</a:t>
            </a:r>
            <a:r>
              <a:rPr lang="en-CA" sz="2400" dirty="0">
                <a:solidFill>
                  <a:srgbClr val="05192D"/>
                </a:solidFill>
                <a:latin typeface="Studio-Feixen-Sans"/>
              </a:rPr>
              <a:t>):</a:t>
            </a:r>
          </a:p>
          <a:p>
            <a:pPr marL="900000" indent="-285750">
              <a:buFont typeface="Arial" panose="020B0604020202020204" pitchFamily="34" charset="0"/>
              <a:buChar char="•"/>
            </a:pPr>
            <a:r>
              <a:rPr lang="en-CA" sz="2400" dirty="0" err="1">
                <a:solidFill>
                  <a:srgbClr val="05192D"/>
                </a:solidFill>
                <a:latin typeface="Studio-Feixen-Sans"/>
              </a:rPr>
              <a:t>DimCustomer.csv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DimEmployee.xlsx</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DimStockItem.csv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DimDate.csv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DimCity.csv</a:t>
            </a:r>
            <a:endParaRPr lang="en-CA" sz="2400" dirty="0">
              <a:solidFill>
                <a:srgbClr val="05192D"/>
              </a:solidFill>
              <a:latin typeface="Studio-Feixen-Sans"/>
            </a:endParaRPr>
          </a:p>
        </p:txBody>
      </p:sp>
      <p:sp>
        <p:nvSpPr>
          <p:cNvPr id="2" name="TextBox 1">
            <a:extLst>
              <a:ext uri="{FF2B5EF4-FFF2-40B4-BE49-F238E27FC236}">
                <a16:creationId xmlns:a16="http://schemas.microsoft.com/office/drawing/2014/main" id="{AF9E7B5A-B50F-9DE8-2CF5-2551C655DBEB}"/>
              </a:ext>
            </a:extLst>
          </p:cNvPr>
          <p:cNvSpPr txBox="1"/>
          <p:nvPr/>
        </p:nvSpPr>
        <p:spPr>
          <a:xfrm>
            <a:off x="5368210" y="3487811"/>
            <a:ext cx="6058582" cy="369332"/>
          </a:xfrm>
          <a:prstGeom prst="rect">
            <a:avLst/>
          </a:prstGeom>
          <a:noFill/>
          <a:ln>
            <a:solidFill>
              <a:srgbClr val="FF0000"/>
            </a:solidFill>
          </a:ln>
        </p:spPr>
        <p:txBody>
          <a:bodyPr wrap="none" rtlCol="0">
            <a:spAutoFit/>
          </a:bodyPr>
          <a:lstStyle/>
          <a:p>
            <a:r>
              <a:rPr lang="en-US" dirty="0"/>
              <a:t>Fact tables contain events or facts related to company activity. </a:t>
            </a:r>
          </a:p>
        </p:txBody>
      </p:sp>
      <p:sp>
        <p:nvSpPr>
          <p:cNvPr id="6" name="TextBox 5">
            <a:extLst>
              <a:ext uri="{FF2B5EF4-FFF2-40B4-BE49-F238E27FC236}">
                <a16:creationId xmlns:a16="http://schemas.microsoft.com/office/drawing/2014/main" id="{D313EFDC-BB8A-1342-0D5D-40A469E870B8}"/>
              </a:ext>
            </a:extLst>
          </p:cNvPr>
          <p:cNvSpPr txBox="1"/>
          <p:nvPr/>
        </p:nvSpPr>
        <p:spPr>
          <a:xfrm>
            <a:off x="5368210" y="4816541"/>
            <a:ext cx="6611645" cy="646331"/>
          </a:xfrm>
          <a:prstGeom prst="rect">
            <a:avLst/>
          </a:prstGeom>
          <a:noFill/>
          <a:ln>
            <a:solidFill>
              <a:srgbClr val="FF0000"/>
            </a:solidFill>
          </a:ln>
        </p:spPr>
        <p:txBody>
          <a:bodyPr wrap="square">
            <a:spAutoFit/>
          </a:bodyPr>
          <a:lstStyle/>
          <a:p>
            <a:r>
              <a:rPr lang="en-CA" b="0" i="0" u="none" strike="noStrike" dirty="0">
                <a:solidFill>
                  <a:srgbClr val="05192D"/>
                </a:solidFill>
                <a:effectLst/>
              </a:rPr>
              <a:t>Dimension tables are referred to to identify more information about each transaction</a:t>
            </a:r>
            <a:endParaRPr lang="en-US" dirty="0"/>
          </a:p>
        </p:txBody>
      </p:sp>
      <p:sp>
        <p:nvSpPr>
          <p:cNvPr id="3" name="Footer Placeholder 2">
            <a:extLst>
              <a:ext uri="{FF2B5EF4-FFF2-40B4-BE49-F238E27FC236}">
                <a16:creationId xmlns:a16="http://schemas.microsoft.com/office/drawing/2014/main" id="{A7F8E488-4240-0039-7582-FE35EE8C04D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007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EE799661-9565-811F-8E8A-3F523E85014A}"/>
              </a:ext>
            </a:extLst>
          </p:cNvPr>
          <p:cNvSpPr txBox="1"/>
          <p:nvPr/>
        </p:nvSpPr>
        <p:spPr>
          <a:xfrm>
            <a:off x="765207" y="1394664"/>
            <a:ext cx="10829029" cy="5078313"/>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Firstly, let’s load and connect some data to our file (Home &gt;&gt; Get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Load </a:t>
            </a:r>
            <a:r>
              <a:rPr lang="en-CA" sz="2000" dirty="0" err="1">
                <a:solidFill>
                  <a:srgbClr val="05192D"/>
                </a:solidFill>
              </a:rPr>
              <a:t>FactSale.csv</a:t>
            </a:r>
            <a:r>
              <a:rPr lang="en-CA" sz="2000" dirty="0">
                <a:solidFill>
                  <a:srgbClr val="05192D"/>
                </a:solidFill>
              </a:rPr>
              <a:t> </a:t>
            </a:r>
          </a:p>
          <a:p>
            <a:pPr marL="457200" indent="-457200">
              <a:buAutoNum type="arabicPeriod"/>
            </a:pPr>
            <a:r>
              <a:rPr lang="en-CA" sz="2000" dirty="0">
                <a:solidFill>
                  <a:srgbClr val="05192D"/>
                </a:solidFill>
              </a:rPr>
              <a:t>View the columns under data pane</a:t>
            </a:r>
          </a:p>
          <a:p>
            <a:pPr marL="457200" indent="-457200">
              <a:buAutoNum type="arabicPeriod"/>
            </a:pPr>
            <a:r>
              <a:rPr lang="en-CA" sz="2000" dirty="0">
                <a:solidFill>
                  <a:srgbClr val="05192D"/>
                </a:solidFill>
              </a:rPr>
              <a:t>Check out the Data view and how you can manipulate the raw data</a:t>
            </a:r>
          </a:p>
          <a:p>
            <a:pPr marL="457200" indent="-457200">
              <a:buAutoNum type="arabicPeriod"/>
            </a:pPr>
            <a:r>
              <a:rPr lang="en-CA" sz="2000" dirty="0">
                <a:solidFill>
                  <a:srgbClr val="05192D"/>
                </a:solidFill>
              </a:rPr>
              <a:t>Load </a:t>
            </a:r>
            <a:r>
              <a:rPr lang="en-CA" sz="2000" dirty="0" err="1">
                <a:solidFill>
                  <a:srgbClr val="05192D"/>
                </a:solidFill>
              </a:rPr>
              <a:t>DimEmployees.xlsx</a:t>
            </a:r>
            <a:r>
              <a:rPr lang="en-CA" sz="2000" dirty="0">
                <a:solidFill>
                  <a:srgbClr val="05192D"/>
                </a:solidFill>
              </a:rPr>
              <a:t> form Data view (Home &gt;&gt; Get data)</a:t>
            </a:r>
          </a:p>
          <a:p>
            <a:pPr marL="457200" indent="-457200">
              <a:buAutoNum type="arabicPeriod"/>
            </a:pPr>
            <a:r>
              <a:rPr lang="en-CA" sz="2000" dirty="0">
                <a:solidFill>
                  <a:srgbClr val="05192D"/>
                </a:solidFill>
              </a:rPr>
              <a:t>Explore the Model view</a:t>
            </a:r>
          </a:p>
          <a:p>
            <a:pPr marL="457200" indent="-457200">
              <a:buAutoNum type="arabicPeriod"/>
            </a:pPr>
            <a:r>
              <a:rPr lang="en-CA" sz="2000" dirty="0">
                <a:solidFill>
                  <a:srgbClr val="05192D"/>
                </a:solidFill>
              </a:rPr>
              <a:t>Delete the existing automatic relationship created by Power BI</a:t>
            </a:r>
          </a:p>
          <a:p>
            <a:pPr marL="457200" indent="-457200">
              <a:buAutoNum type="arabicPeriod"/>
            </a:pPr>
            <a:r>
              <a:rPr lang="en-CA" sz="2000" dirty="0">
                <a:solidFill>
                  <a:srgbClr val="05192D"/>
                </a:solidFill>
              </a:rPr>
              <a:t>Create a relationship manually (Salesperson Key)</a:t>
            </a:r>
          </a:p>
          <a:p>
            <a:pPr marL="457200" indent="-457200">
              <a:buAutoNum type="arabicPeriod"/>
            </a:pPr>
            <a:r>
              <a:rPr lang="en-CA" sz="2000" dirty="0">
                <a:solidFill>
                  <a:srgbClr val="05192D"/>
                </a:solidFill>
              </a:rPr>
              <a:t>Create some visuals in Report view </a:t>
            </a:r>
          </a:p>
          <a:p>
            <a:pPr marL="457200" indent="-457200">
              <a:buAutoNum type="arabicPeriod"/>
            </a:pPr>
            <a:r>
              <a:rPr lang="en-CA" sz="2000" dirty="0">
                <a:solidFill>
                  <a:srgbClr val="05192D"/>
                </a:solidFill>
              </a:rPr>
              <a:t>Create a bar chart of “Total Excluding Tax” from </a:t>
            </a:r>
            <a:r>
              <a:rPr lang="en-CA" sz="2000" dirty="0" err="1">
                <a:solidFill>
                  <a:srgbClr val="05192D"/>
                </a:solidFill>
              </a:rPr>
              <a:t>Factslae</a:t>
            </a:r>
            <a:r>
              <a:rPr lang="en-CA" sz="2000" dirty="0">
                <a:solidFill>
                  <a:srgbClr val="05192D"/>
                </a:solidFill>
              </a:rPr>
              <a:t> (drop it in to canvas)</a:t>
            </a:r>
          </a:p>
          <a:p>
            <a:pPr marL="457200" indent="-457200">
              <a:buAutoNum type="arabicPeriod"/>
            </a:pPr>
            <a:r>
              <a:rPr lang="en-CA" sz="2000" dirty="0">
                <a:solidFill>
                  <a:srgbClr val="05192D"/>
                </a:solidFill>
              </a:rPr>
              <a:t>Remove and resize the bar chart</a:t>
            </a:r>
          </a:p>
          <a:p>
            <a:pPr marL="457200" indent="-457200">
              <a:buAutoNum type="arabicPeriod"/>
            </a:pPr>
            <a:r>
              <a:rPr lang="en-CA" sz="2000" dirty="0">
                <a:solidFill>
                  <a:srgbClr val="05192D"/>
                </a:solidFill>
              </a:rPr>
              <a:t>Drag “Employee” from </a:t>
            </a:r>
            <a:r>
              <a:rPr lang="en-CA" sz="2000" dirty="0" err="1">
                <a:solidFill>
                  <a:srgbClr val="05192D"/>
                </a:solidFill>
              </a:rPr>
              <a:t>DimEmployee</a:t>
            </a:r>
            <a:r>
              <a:rPr lang="en-CA" sz="2000" dirty="0">
                <a:solidFill>
                  <a:srgbClr val="05192D"/>
                </a:solidFill>
              </a:rPr>
              <a:t> into X-axis</a:t>
            </a:r>
          </a:p>
          <a:p>
            <a:pPr marL="457200" indent="-457200">
              <a:buAutoNum type="arabicPeriod"/>
            </a:pPr>
            <a:r>
              <a:rPr lang="en-CA" sz="2000" dirty="0">
                <a:solidFill>
                  <a:srgbClr val="05192D"/>
                </a:solidFill>
              </a:rPr>
              <a:t>Create a card with “Total Excluding Tax” </a:t>
            </a:r>
          </a:p>
          <a:p>
            <a:pPr marL="457200" indent="-457200">
              <a:buAutoNum type="arabicPeriod"/>
            </a:pPr>
            <a:r>
              <a:rPr lang="en-CA" sz="2000" dirty="0">
                <a:solidFill>
                  <a:srgbClr val="05192D"/>
                </a:solidFill>
              </a:rPr>
              <a:t>Pay attention that the visualizations are interactive </a:t>
            </a:r>
          </a:p>
          <a:p>
            <a:pPr marL="457200" indent="-457200">
              <a:buAutoNum type="arabicPeriod"/>
            </a:pPr>
            <a:r>
              <a:rPr lang="en-CA" sz="2000" dirty="0">
                <a:solidFill>
                  <a:srgbClr val="05192D"/>
                </a:solidFill>
              </a:rPr>
              <a:t>Change the visualization to A </a:t>
            </a:r>
            <a:r>
              <a:rPr lang="en-CA" sz="2000" dirty="0" err="1">
                <a:solidFill>
                  <a:srgbClr val="05192D"/>
                </a:solidFill>
              </a:rPr>
              <a:t>Treemap</a:t>
            </a:r>
            <a:endParaRPr lang="en-CA" sz="2000" dirty="0">
              <a:solidFill>
                <a:srgbClr val="05192D"/>
              </a:solidFill>
            </a:endParaRPr>
          </a:p>
        </p:txBody>
      </p:sp>
      <p:sp>
        <p:nvSpPr>
          <p:cNvPr id="2" name="Footer Placeholder 1">
            <a:extLst>
              <a:ext uri="{FF2B5EF4-FFF2-40B4-BE49-F238E27FC236}">
                <a16:creationId xmlns:a16="http://schemas.microsoft.com/office/drawing/2014/main" id="{1CAB9D56-AA99-19A4-7D66-8BFB87FEA8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9614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3E214B28-CAB6-960B-CA10-08079297B880}"/>
              </a:ext>
            </a:extLst>
          </p:cNvPr>
          <p:cNvSpPr txBox="1"/>
          <p:nvPr/>
        </p:nvSpPr>
        <p:spPr>
          <a:xfrm>
            <a:off x="765208" y="1337970"/>
            <a:ext cx="10829029" cy="4093428"/>
          </a:xfrm>
          <a:prstGeom prst="rect">
            <a:avLst/>
          </a:prstGeom>
          <a:noFill/>
        </p:spPr>
        <p:txBody>
          <a:bodyPr wrap="square">
            <a:spAutoFit/>
          </a:bodyPr>
          <a:lstStyle/>
          <a:p>
            <a:pPr marL="457200" indent="-457200">
              <a:buFont typeface="+mj-lt"/>
              <a:buAutoNum type="arabicPeriod" startAt="15"/>
            </a:pPr>
            <a:r>
              <a:rPr lang="en-CA" sz="2000" dirty="0">
                <a:solidFill>
                  <a:srgbClr val="05192D"/>
                </a:solidFill>
              </a:rPr>
              <a:t>Now add “Profit” from </a:t>
            </a:r>
            <a:r>
              <a:rPr lang="en-CA" sz="2000" dirty="0" err="1">
                <a:solidFill>
                  <a:srgbClr val="05192D"/>
                </a:solidFill>
              </a:rPr>
              <a:t>Factslae</a:t>
            </a:r>
            <a:r>
              <a:rPr lang="en-CA" sz="2000" dirty="0">
                <a:solidFill>
                  <a:srgbClr val="05192D"/>
                </a:solidFill>
              </a:rPr>
              <a:t> to the bar chart. </a:t>
            </a:r>
          </a:p>
          <a:p>
            <a:r>
              <a:rPr lang="en-CA" sz="2000" b="0" i="0" u="none" strike="noStrike" dirty="0">
                <a:solidFill>
                  <a:srgbClr val="05192D"/>
                </a:solidFill>
                <a:effectLst/>
                <a:latin typeface="Studio-Feixen-Sans"/>
              </a:rPr>
              <a:t>	There are now two bars and a legend here above to interpret the colors. Note that the 	numerical field has automatically been added under the Y-axis section in the Visualizations 	pane.</a:t>
            </a:r>
          </a:p>
          <a:p>
            <a:pPr marL="457200" indent="-457200">
              <a:buFont typeface="+mj-lt"/>
              <a:buAutoNum type="arabicPeriod" startAt="16"/>
            </a:pPr>
            <a:r>
              <a:rPr lang="en-CA" sz="2000" dirty="0">
                <a:solidFill>
                  <a:srgbClr val="05192D"/>
                </a:solidFill>
                <a:latin typeface="Studio-Feixen-Sans"/>
              </a:rPr>
              <a:t>Observe the “City Key” field in </a:t>
            </a:r>
            <a:r>
              <a:rPr lang="en-CA" sz="2000" dirty="0" err="1">
                <a:solidFill>
                  <a:srgbClr val="05192D"/>
                </a:solidFill>
                <a:latin typeface="Studio-Feixen-Sans"/>
              </a:rPr>
              <a:t>FactSale</a:t>
            </a:r>
            <a:r>
              <a:rPr lang="en-CA" sz="2000" dirty="0">
                <a:solidFill>
                  <a:srgbClr val="05192D"/>
                </a:solidFill>
                <a:latin typeface="Studio-Feixen-Sans"/>
              </a:rPr>
              <a:t> table. </a:t>
            </a:r>
          </a:p>
          <a:p>
            <a:pPr marL="457200" indent="-457200">
              <a:buFont typeface="+mj-lt"/>
              <a:buAutoNum type="arabicPeriod" startAt="16"/>
            </a:pPr>
            <a:r>
              <a:rPr lang="en-CA" sz="2000" dirty="0">
                <a:solidFill>
                  <a:srgbClr val="05192D"/>
                </a:solidFill>
                <a:latin typeface="Studio-Feixen-Sans"/>
              </a:rPr>
              <a:t>Add </a:t>
            </a:r>
            <a:r>
              <a:rPr lang="en-CA" sz="2000" dirty="0" err="1">
                <a:solidFill>
                  <a:srgbClr val="05192D"/>
                </a:solidFill>
                <a:latin typeface="Studio-Feixen-Sans"/>
              </a:rPr>
              <a:t>DimCity.csv</a:t>
            </a:r>
            <a:r>
              <a:rPr lang="en-CA" sz="2000" dirty="0">
                <a:solidFill>
                  <a:srgbClr val="05192D"/>
                </a:solidFill>
                <a:latin typeface="Studio-Feixen-Sans"/>
              </a:rPr>
              <a:t> table (it includes “State Province” and “Sales Territory”. </a:t>
            </a:r>
          </a:p>
          <a:p>
            <a:pPr marL="457200" indent="-457200">
              <a:buFont typeface="+mj-lt"/>
              <a:buAutoNum type="arabicPeriod" startAt="16"/>
            </a:pPr>
            <a:r>
              <a:rPr lang="en-CA" sz="2000" dirty="0">
                <a:solidFill>
                  <a:srgbClr val="05192D"/>
                </a:solidFill>
                <a:latin typeface="Studio-Feixen-Sans"/>
              </a:rPr>
              <a:t>Check the relation between </a:t>
            </a:r>
            <a:r>
              <a:rPr lang="en-CA" sz="2000" dirty="0" err="1">
                <a:solidFill>
                  <a:srgbClr val="05192D"/>
                </a:solidFill>
                <a:latin typeface="Studio-Feixen-Sans"/>
              </a:rPr>
              <a:t>DimCity</a:t>
            </a:r>
            <a:r>
              <a:rPr lang="en-CA" sz="2000" dirty="0">
                <a:solidFill>
                  <a:srgbClr val="05192D"/>
                </a:solidFill>
                <a:latin typeface="Studio-Feixen-Sans"/>
              </a:rPr>
              <a:t> and </a:t>
            </a:r>
            <a:r>
              <a:rPr lang="en-CA" sz="2000" dirty="0" err="1">
                <a:solidFill>
                  <a:srgbClr val="05192D"/>
                </a:solidFill>
                <a:latin typeface="Studio-Feixen-Sans"/>
              </a:rPr>
              <a:t>FactSale</a:t>
            </a:r>
            <a:r>
              <a:rPr lang="en-CA" sz="2000" dirty="0">
                <a:solidFill>
                  <a:srgbClr val="05192D"/>
                </a:solidFill>
                <a:latin typeface="Studio-Feixen-Sans"/>
              </a:rPr>
              <a:t> in model view. </a:t>
            </a:r>
          </a:p>
          <a:p>
            <a:pPr marL="457200" indent="-457200">
              <a:buFont typeface="+mj-lt"/>
              <a:buAutoNum type="arabicPeriod" startAt="16"/>
            </a:pPr>
            <a:r>
              <a:rPr lang="en-CA" sz="2000" dirty="0">
                <a:solidFill>
                  <a:srgbClr val="05192D"/>
                </a:solidFill>
                <a:latin typeface="Studio-Feixen-Sans"/>
              </a:rPr>
              <a:t>Add the ”State Province” field as a slicer. </a:t>
            </a:r>
          </a:p>
          <a:p>
            <a:pPr marL="457200" indent="-457200">
              <a:buFont typeface="+mj-lt"/>
              <a:buAutoNum type="arabicPeriod" startAt="16"/>
            </a:pPr>
            <a:r>
              <a:rPr lang="en-CA" sz="2000" b="0" i="0" u="none" strike="noStrike" dirty="0">
                <a:solidFill>
                  <a:srgbClr val="05192D"/>
                </a:solidFill>
                <a:effectLst/>
                <a:latin typeface="Studio-Feixen-Sans"/>
              </a:rPr>
              <a:t>Add a table and add “invoice date key”, “employee”, “total excluding tax”, “tax rate”, “profit”, “city”, and “state province”.</a:t>
            </a:r>
          </a:p>
          <a:p>
            <a:pPr marL="457200" indent="-457200">
              <a:buFont typeface="+mj-lt"/>
              <a:buAutoNum type="arabicPeriod" startAt="16"/>
            </a:pPr>
            <a:r>
              <a:rPr lang="en-CA" sz="2000" dirty="0">
                <a:solidFill>
                  <a:srgbClr val="05192D"/>
                </a:solidFill>
                <a:latin typeface="Studio-Feixen-Sans"/>
              </a:rPr>
              <a:t>Rearrange all the visualization to make everything looks nicer. </a:t>
            </a:r>
          </a:p>
          <a:p>
            <a:pPr marL="457200" indent="-457200">
              <a:buFont typeface="+mj-lt"/>
              <a:buAutoNum type="arabicPeriod" startAt="16"/>
            </a:pPr>
            <a:r>
              <a:rPr lang="en-CA" sz="2000" dirty="0">
                <a:solidFill>
                  <a:srgbClr val="05192D"/>
                </a:solidFill>
                <a:latin typeface="Studio-Feixen-Sans"/>
              </a:rPr>
              <a:t>Add a title to your dashboard using Text box.</a:t>
            </a:r>
          </a:p>
          <a:p>
            <a:pPr marL="457200" indent="-457200">
              <a:buFont typeface="+mj-lt"/>
              <a:buAutoNum type="arabicPeriod" startAt="16"/>
            </a:pPr>
            <a:r>
              <a:rPr lang="en-CA" sz="2000" dirty="0">
                <a:solidFill>
                  <a:srgbClr val="05192D"/>
                </a:solidFill>
                <a:latin typeface="Studio-Feixen-Sans"/>
              </a:rPr>
              <a:t>Rename the page. </a:t>
            </a:r>
          </a:p>
        </p:txBody>
      </p:sp>
      <p:sp>
        <p:nvSpPr>
          <p:cNvPr id="6" name="TextBox 5">
            <a:extLst>
              <a:ext uri="{FF2B5EF4-FFF2-40B4-BE49-F238E27FC236}">
                <a16:creationId xmlns:a16="http://schemas.microsoft.com/office/drawing/2014/main" id="{5A0CC32C-9079-8C92-C59F-CA015417CD36}"/>
              </a:ext>
            </a:extLst>
          </p:cNvPr>
          <p:cNvSpPr txBox="1"/>
          <p:nvPr/>
        </p:nvSpPr>
        <p:spPr>
          <a:xfrm>
            <a:off x="1786056" y="5608158"/>
            <a:ext cx="8787329" cy="707886"/>
          </a:xfrm>
          <a:prstGeom prst="rect">
            <a:avLst/>
          </a:prstGeom>
          <a:noFill/>
          <a:ln>
            <a:solidFill>
              <a:srgbClr val="FF0000"/>
            </a:solidFill>
          </a:ln>
        </p:spPr>
        <p:txBody>
          <a:bodyPr wrap="square">
            <a:spAutoFit/>
          </a:bodyPr>
          <a:lstStyle/>
          <a:p>
            <a:r>
              <a:rPr lang="en-CA" sz="2000" b="0" i="0" u="none" strike="noStrike" dirty="0">
                <a:solidFill>
                  <a:srgbClr val="05192D"/>
                </a:solidFill>
                <a:effectLst/>
              </a:rPr>
              <a:t>Remember, in order to add a new visualization, we have to select a blank spot as to not modify an existing visualization. </a:t>
            </a:r>
            <a:endParaRPr lang="en-US" sz="2000" dirty="0"/>
          </a:p>
        </p:txBody>
      </p:sp>
      <p:sp>
        <p:nvSpPr>
          <p:cNvPr id="3" name="Footer Placeholder 2">
            <a:extLst>
              <a:ext uri="{FF2B5EF4-FFF2-40B4-BE49-F238E27FC236}">
                <a16:creationId xmlns:a16="http://schemas.microsoft.com/office/drawing/2014/main" id="{A8C1F5EB-3947-6BA5-9FC1-34E04BC15E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96975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581162"/>
            <a:ext cx="10829029" cy="2677656"/>
          </a:xfrm>
          <a:prstGeom prst="rect">
            <a:avLst/>
          </a:prstGeom>
          <a:noFill/>
        </p:spPr>
        <p:txBody>
          <a:bodyPr wrap="square">
            <a:spAutoFit/>
          </a:bodyPr>
          <a:lstStyle/>
          <a:p>
            <a:r>
              <a:rPr lang="en-CA" sz="2400" dirty="0">
                <a:solidFill>
                  <a:srgbClr val="05192D"/>
                </a:solidFill>
              </a:rPr>
              <a:t>Change the color and font of bar chart</a:t>
            </a:r>
          </a:p>
          <a:p>
            <a:endParaRPr lang="en-CA" sz="2400" dirty="0">
              <a:solidFill>
                <a:srgbClr val="05192D"/>
              </a:solidFill>
            </a:endParaRPr>
          </a:p>
          <a:p>
            <a:r>
              <a:rPr lang="en-CA" sz="2400" dirty="0">
                <a:solidFill>
                  <a:srgbClr val="05192D"/>
                </a:solidFill>
              </a:rPr>
              <a:t>X axis</a:t>
            </a:r>
          </a:p>
          <a:p>
            <a:r>
              <a:rPr lang="en-CA" sz="2400" dirty="0">
                <a:solidFill>
                  <a:srgbClr val="05192D"/>
                </a:solidFill>
              </a:rPr>
              <a:t>Y axis</a:t>
            </a:r>
          </a:p>
          <a:p>
            <a:r>
              <a:rPr lang="en-CA" sz="2400" dirty="0">
                <a:solidFill>
                  <a:srgbClr val="05192D"/>
                </a:solidFill>
              </a:rPr>
              <a:t>Columns</a:t>
            </a:r>
          </a:p>
          <a:p>
            <a:r>
              <a:rPr lang="en-CA" sz="2400" dirty="0">
                <a:solidFill>
                  <a:srgbClr val="05192D"/>
                </a:solidFill>
              </a:rPr>
              <a:t>Chart Title</a:t>
            </a:r>
          </a:p>
          <a:p>
            <a:r>
              <a:rPr lang="en-CA" sz="2400" dirty="0">
                <a:solidFill>
                  <a:srgbClr val="05192D"/>
                </a:solidFill>
              </a:rPr>
              <a:t> </a:t>
            </a:r>
          </a:p>
        </p:txBody>
      </p:sp>
      <p:sp>
        <p:nvSpPr>
          <p:cNvPr id="3" name="Footer Placeholder 2">
            <a:extLst>
              <a:ext uri="{FF2B5EF4-FFF2-40B4-BE49-F238E27FC236}">
                <a16:creationId xmlns:a16="http://schemas.microsoft.com/office/drawing/2014/main" id="{85E35EF3-861B-E3EE-7FC9-1B845E6B1C7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6395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Model View – Many to One Relationship</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359202"/>
            <a:ext cx="10829029"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Power BI, </a:t>
            </a:r>
            <a:r>
              <a:rPr lang="en-CA" sz="2400" b="1" i="0" u="none" strike="noStrike" dirty="0">
                <a:effectLst/>
              </a:rPr>
              <a:t>relationships</a:t>
            </a:r>
            <a:r>
              <a:rPr lang="en-CA" sz="2400" b="0" i="0" u="none" strike="noStrike" dirty="0">
                <a:effectLst/>
              </a:rPr>
              <a:t> are used to connect tables in a way that enables you to work across them in your analyses, reports, and visualizations. These relationships are typically based on a common column or set of columns.</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In Power BI’s </a:t>
            </a:r>
            <a:r>
              <a:rPr lang="en-CA" sz="2400" b="1" i="0" u="none" strike="noStrike" dirty="0">
                <a:effectLst/>
              </a:rPr>
              <a:t>Model View</a:t>
            </a:r>
            <a:r>
              <a:rPr lang="en-CA" sz="2400" b="0" i="0" u="none" strike="noStrike" dirty="0">
                <a:effectLst/>
              </a:rPr>
              <a:t>, a "</a:t>
            </a:r>
            <a:r>
              <a:rPr lang="en-CA" sz="2400" b="1" i="0" u="none" strike="noStrike" dirty="0">
                <a:effectLst/>
              </a:rPr>
              <a:t>many-to-one</a:t>
            </a:r>
            <a:r>
              <a:rPr lang="en-CA" sz="2400" b="0" i="0" u="none" strike="noStrike" dirty="0">
                <a:effectLst/>
              </a:rPr>
              <a:t>" relationship is a type of relationship between two tables. </a:t>
            </a:r>
            <a:r>
              <a:rPr lang="en-CA" sz="2400" dirty="0"/>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 "</a:t>
            </a:r>
            <a:r>
              <a:rPr lang="en-CA" sz="2400" b="1" i="0" u="none" strike="noStrike" dirty="0">
                <a:effectLst/>
              </a:rPr>
              <a:t>many-to-one</a:t>
            </a:r>
            <a:r>
              <a:rPr lang="en-CA" sz="2400" b="0" i="0" u="none" strike="noStrike" dirty="0">
                <a:effectLst/>
              </a:rPr>
              <a:t>" relationship occurs when each record in the "</a:t>
            </a:r>
            <a:r>
              <a:rPr lang="en-CA" sz="2400" b="1" i="0" u="none" strike="noStrike" dirty="0">
                <a:effectLst/>
              </a:rPr>
              <a:t>many</a:t>
            </a:r>
            <a:r>
              <a:rPr lang="en-CA" sz="2400" b="0" i="0" u="none" strike="noStrike" dirty="0">
                <a:effectLst/>
              </a:rPr>
              <a:t>" table can be related to one (and only one) record in the "</a:t>
            </a:r>
            <a:r>
              <a:rPr lang="en-CA" sz="2400" b="1" i="0" u="none" strike="noStrike" dirty="0">
                <a:effectLst/>
              </a:rPr>
              <a:t>one</a:t>
            </a:r>
            <a:r>
              <a:rPr lang="en-CA" sz="2400" b="0" i="0" u="none" strike="noStrike" dirty="0">
                <a:effectLst/>
              </a:rPr>
              <a:t>" table.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Here, relationship between </a:t>
            </a:r>
            <a:r>
              <a:rPr lang="en-CA" sz="2400" dirty="0" err="1"/>
              <a:t>FactSale</a:t>
            </a:r>
            <a:r>
              <a:rPr lang="en-CA" sz="2400" dirty="0"/>
              <a:t> and </a:t>
            </a:r>
            <a:r>
              <a:rPr lang="en-CA" sz="2400" dirty="0" err="1"/>
              <a:t>DimCity</a:t>
            </a:r>
            <a:r>
              <a:rPr lang="en-CA" sz="2400" dirty="0"/>
              <a:t> is </a:t>
            </a:r>
            <a:r>
              <a:rPr lang="en-CA" sz="2400" b="1" dirty="0"/>
              <a:t>many to one</a:t>
            </a:r>
            <a:r>
              <a:rPr lang="en-CA" sz="2400" dirty="0"/>
              <a:t>, </a:t>
            </a:r>
            <a:r>
              <a:rPr lang="en-CA" sz="2400" b="0" i="0" u="none" strike="noStrike" dirty="0">
                <a:effectLst/>
              </a:rPr>
              <a:t>implies that many sales (records in the </a:t>
            </a:r>
            <a:r>
              <a:rPr lang="en-CA" sz="2400" dirty="0" err="1"/>
              <a:t>FactSale</a:t>
            </a:r>
            <a:r>
              <a:rPr lang="en-CA" sz="2400" b="0" i="0" u="none" strike="noStrike" dirty="0">
                <a:effectLst/>
              </a:rPr>
              <a:t> table) can be associated with one city (a record in the </a:t>
            </a:r>
            <a:r>
              <a:rPr lang="en-CA" sz="2400" dirty="0" err="1"/>
              <a:t>DimCity</a:t>
            </a:r>
            <a:r>
              <a:rPr lang="en-CA" sz="2400" b="0" i="0" u="none" strike="noStrike" dirty="0">
                <a:effectLst/>
              </a:rPr>
              <a:t> table).</a:t>
            </a:r>
            <a:endParaRPr lang="en-CA" sz="2400" dirty="0"/>
          </a:p>
        </p:txBody>
      </p:sp>
      <p:sp>
        <p:nvSpPr>
          <p:cNvPr id="3" name="Footer Placeholder 2">
            <a:extLst>
              <a:ext uri="{FF2B5EF4-FFF2-40B4-BE49-F238E27FC236}">
                <a16:creationId xmlns:a16="http://schemas.microsoft.com/office/drawing/2014/main" id="{0B1A4594-E4B2-4C1B-39FE-7A3DAB780B8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0371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Transforming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4799013" cy="4154984"/>
          </a:xfrm>
          <a:prstGeom prst="rect">
            <a:avLst/>
          </a:prstGeom>
          <a:noFill/>
        </p:spPr>
        <p:txBody>
          <a:bodyPr wrap="square">
            <a:spAutoFit/>
          </a:bodyPr>
          <a:lstStyle/>
          <a:p>
            <a:r>
              <a:rPr lang="en-CA" sz="2400" b="0" i="0" u="none" strike="noStrike" dirty="0">
                <a:solidFill>
                  <a:srgbClr val="05192D"/>
                </a:solidFill>
                <a:effectLst/>
              </a:rPr>
              <a:t>Depending on what you want to do, there may be columns you don't need or inconvenient and inconsistent formatting of values</a:t>
            </a:r>
            <a:r>
              <a:rPr lang="en-CA" sz="2400" dirty="0">
                <a:solidFill>
                  <a:srgbClr val="05192D"/>
                </a:solidFill>
              </a:rPr>
              <a:t> (cleaning data). </a:t>
            </a:r>
          </a:p>
          <a:p>
            <a:endParaRPr lang="en-CA" sz="2400" dirty="0">
              <a:solidFill>
                <a:srgbClr val="05192D"/>
              </a:solidFill>
            </a:endParaRPr>
          </a:p>
          <a:p>
            <a:r>
              <a:rPr lang="en-CA" sz="2400" b="0" i="0" u="none" strike="noStrike" dirty="0">
                <a:solidFill>
                  <a:srgbClr val="05192D"/>
                </a:solidFill>
                <a:effectLst/>
                <a:latin typeface="Studio-Feixen-Sans"/>
              </a:rPr>
              <a:t>Previously when you loaded data, this preview pop-up screen appeared</a:t>
            </a:r>
          </a:p>
          <a:p>
            <a:r>
              <a:rPr lang="en-CA" sz="2400" b="0" i="0" u="none" strike="noStrike" dirty="0">
                <a:solidFill>
                  <a:srgbClr val="05192D"/>
                </a:solidFill>
                <a:effectLst/>
                <a:latin typeface="Studio-Feixen-Sans"/>
              </a:rPr>
              <a:t>and we immediately loaded the data</a:t>
            </a:r>
            <a:r>
              <a:rPr lang="en-CA" sz="2400" dirty="0">
                <a:solidFill>
                  <a:srgbClr val="05192D"/>
                </a:solidFill>
                <a:latin typeface="Studio-Feixen-Sans"/>
              </a:rPr>
              <a:t>. </a:t>
            </a:r>
          </a:p>
          <a:p>
            <a:endParaRPr lang="en-CA" sz="2400" dirty="0">
              <a:solidFill>
                <a:srgbClr val="05192D"/>
              </a:solidFill>
              <a:latin typeface="Studio-Feixen-Sans"/>
            </a:endParaRPr>
          </a:p>
          <a:p>
            <a:r>
              <a:rPr lang="en-CA" sz="2400" b="0" i="0" u="none" strike="noStrike" dirty="0">
                <a:solidFill>
                  <a:srgbClr val="05192D"/>
                </a:solidFill>
                <a:effectLst/>
                <a:latin typeface="Studio-Feixen-Sans"/>
              </a:rPr>
              <a:t>Now, we will transform first.</a:t>
            </a:r>
            <a:endParaRPr lang="en-US" sz="2400" dirty="0"/>
          </a:p>
        </p:txBody>
      </p:sp>
      <p:pic>
        <p:nvPicPr>
          <p:cNvPr id="1026" name="Picture 2" descr="Screenshot of the Navigator window in Power B I Desktop.">
            <a:extLst>
              <a:ext uri="{FF2B5EF4-FFF2-40B4-BE49-F238E27FC236}">
                <a16:creationId xmlns:a16="http://schemas.microsoft.com/office/drawing/2014/main" id="{45F78493-722E-B886-FBA0-68E844DD8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625" y="1388841"/>
            <a:ext cx="6310026" cy="3776969"/>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C372E942-A264-C645-A807-FF4DFD63B958}"/>
              </a:ext>
            </a:extLst>
          </p:cNvPr>
          <p:cNvSpPr/>
          <p:nvPr/>
        </p:nvSpPr>
        <p:spPr>
          <a:xfrm rot="6083115">
            <a:off x="10120853" y="5576498"/>
            <a:ext cx="1134836" cy="29183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D7DB62A9-ED1F-9E13-1658-273FDC9718E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82969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Do We Need to Transform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10749130" cy="48320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Consider the scenario where you have imported data into Power BI from several different sources and, when you examine the data, it is not prepared for analysis. </a:t>
            </a: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For instance, when examining the data, you discover several issues, including:</a:t>
            </a:r>
          </a:p>
          <a:p>
            <a:pPr marL="3429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0" i="0" u="none" strike="noStrike" dirty="0">
                <a:effectLst/>
              </a:rPr>
              <a:t>A categorical column contains numeric values.</a:t>
            </a:r>
          </a:p>
          <a:p>
            <a:pPr marL="900000" indent="-342900" algn="l">
              <a:buFont typeface="Arial" panose="020B0604020202020204" pitchFamily="34" charset="0"/>
              <a:buChar char="•"/>
            </a:pPr>
            <a:r>
              <a:rPr lang="en-CA" sz="2400" b="0" i="0" u="none" strike="noStrike" dirty="0">
                <a:effectLst/>
              </a:rPr>
              <a:t>Several columns contain errors.</a:t>
            </a:r>
          </a:p>
          <a:p>
            <a:pPr marL="900000" indent="-342900" algn="l">
              <a:buFont typeface="Arial" panose="020B0604020202020204" pitchFamily="34" charset="0"/>
              <a:buChar char="•"/>
            </a:pPr>
            <a:r>
              <a:rPr lang="en-CA" sz="2400" b="0" i="0" u="none" strike="noStrike" dirty="0">
                <a:effectLst/>
              </a:rPr>
              <a:t>Some columns contain null values.</a:t>
            </a:r>
          </a:p>
          <a:p>
            <a:pPr marL="900000" indent="-342900" algn="l">
              <a:buFont typeface="Arial" panose="020B0604020202020204" pitchFamily="34" charset="0"/>
              <a:buChar char="•"/>
            </a:pPr>
            <a:r>
              <a:rPr lang="en-CA" sz="2400" b="0" i="0" u="none" strike="noStrike" dirty="0">
                <a:effectLst/>
              </a:rPr>
              <a:t>The customer ID in some columns appears as if it was duplicated repeatedly.</a:t>
            </a:r>
          </a:p>
          <a:p>
            <a:pPr marL="900000" indent="-342900" algn="l">
              <a:buFont typeface="Arial" panose="020B0604020202020204" pitchFamily="34" charset="0"/>
              <a:buChar char="•"/>
            </a:pPr>
            <a:r>
              <a:rPr lang="en-CA" sz="2400" b="0" i="0" u="none" strike="noStrike" dirty="0">
                <a:effectLst/>
              </a:rPr>
              <a:t>A single address column has combined street address, city, state, and zip code.</a:t>
            </a:r>
          </a:p>
          <a:p>
            <a:pPr marL="9000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400" b="1" i="0" u="none" strike="noStrike" dirty="0">
                <a:solidFill>
                  <a:srgbClr val="0070C0"/>
                </a:solidFill>
                <a:effectLst/>
              </a:rPr>
              <a:t>Power Query</a:t>
            </a:r>
            <a:r>
              <a:rPr lang="en-CA" sz="2400" b="0" i="0" u="none" strike="noStrike" dirty="0">
                <a:effectLst/>
              </a:rPr>
              <a:t> offers you a powerful environment to clean and prepare the data.</a:t>
            </a:r>
          </a:p>
        </p:txBody>
      </p:sp>
      <p:sp>
        <p:nvSpPr>
          <p:cNvPr id="2" name="Footer Placeholder 1">
            <a:extLst>
              <a:ext uri="{FF2B5EF4-FFF2-40B4-BE49-F238E27FC236}">
                <a16:creationId xmlns:a16="http://schemas.microsoft.com/office/drawing/2014/main" id="{C846820E-EF73-FEEE-1CA9-83AA5289693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93961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A0FEF80F-CED2-EE9F-FC47-F39CAF061E3C}"/>
              </a:ext>
            </a:extLst>
          </p:cNvPr>
          <p:cNvSpPr txBox="1"/>
          <p:nvPr/>
        </p:nvSpPr>
        <p:spPr>
          <a:xfrm>
            <a:off x="765207" y="1371574"/>
            <a:ext cx="10642599" cy="830997"/>
          </a:xfrm>
          <a:prstGeom prst="rect">
            <a:avLst/>
          </a:prstGeom>
          <a:noFill/>
        </p:spPr>
        <p:txBody>
          <a:bodyPr wrap="square">
            <a:spAutoFit/>
          </a:bodyPr>
          <a:lstStyle/>
          <a:p>
            <a:r>
              <a:rPr lang="en-CA" sz="2400" b="0" i="0" u="none" strike="noStrike" dirty="0">
                <a:effectLst/>
              </a:rPr>
              <a:t>Power BI Desktop includes the </a:t>
            </a:r>
            <a:r>
              <a:rPr lang="en-CA" sz="2400" b="1" i="0" u="none" strike="noStrike" dirty="0">
                <a:effectLst/>
              </a:rPr>
              <a:t>Power Query Editor</a:t>
            </a:r>
            <a:r>
              <a:rPr lang="en-CA" sz="2400" b="0" i="0" u="none" strike="noStrike" dirty="0">
                <a:effectLst/>
              </a:rPr>
              <a:t> tool, which can help you shape and transform data so that it is ready for your models and visualizations.</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24EB5F2D-B18F-3BAA-C6B3-5BACBA6CE431}"/>
              </a:ext>
            </a:extLst>
          </p:cNvPr>
          <p:cNvPicPr>
            <a:picLocks noChangeAspect="1"/>
          </p:cNvPicPr>
          <p:nvPr/>
        </p:nvPicPr>
        <p:blipFill>
          <a:blip r:embed="rId2"/>
          <a:stretch>
            <a:fillRect/>
          </a:stretch>
        </p:blipFill>
        <p:spPr>
          <a:xfrm>
            <a:off x="1596308" y="2588387"/>
            <a:ext cx="8999384" cy="3531957"/>
          </a:xfrm>
          <a:prstGeom prst="rect">
            <a:avLst/>
          </a:prstGeom>
        </p:spPr>
      </p:pic>
      <p:sp>
        <p:nvSpPr>
          <p:cNvPr id="2" name="Footer Placeholder 1">
            <a:extLst>
              <a:ext uri="{FF2B5EF4-FFF2-40B4-BE49-F238E27FC236}">
                <a16:creationId xmlns:a16="http://schemas.microsoft.com/office/drawing/2014/main" id="{53287176-0927-0A7C-8583-FB5FC7F9637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85789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102932" cy="2862322"/>
          </a:xfrm>
          <a:prstGeom prst="rect">
            <a:avLst/>
          </a:prstGeom>
          <a:noFill/>
        </p:spPr>
        <p:txBody>
          <a:bodyPr wrap="square">
            <a:spAutoFit/>
          </a:bodyPr>
          <a:lstStyle/>
          <a:p>
            <a:r>
              <a:rPr lang="en-CA" sz="2000" b="0" i="0" u="none" strike="noStrike" dirty="0">
                <a:effectLst/>
              </a:rPr>
              <a:t>To launch Power Query Editor:</a:t>
            </a:r>
          </a:p>
          <a:p>
            <a:endParaRPr lang="en-CA" sz="2000" b="0" i="0" u="none" strike="noStrike" dirty="0">
              <a:effectLst/>
            </a:endParaRPr>
          </a:p>
          <a:p>
            <a:pPr marL="457200" indent="-457200">
              <a:buAutoNum type="arabicPeriod"/>
            </a:pPr>
            <a:r>
              <a:rPr lang="en-CA" sz="2000" b="0" i="0" u="none" strike="noStrike" dirty="0">
                <a:effectLst/>
              </a:rPr>
              <a:t>Select </a:t>
            </a:r>
            <a:r>
              <a:rPr lang="en-CA" sz="2000" b="1" i="0" u="none" strike="noStrike" dirty="0">
                <a:effectLst/>
              </a:rPr>
              <a:t>Edit</a:t>
            </a:r>
            <a:r>
              <a:rPr lang="en-CA" sz="2000" b="0" i="0" u="none" strike="noStrike" dirty="0">
                <a:effectLst/>
              </a:rPr>
              <a:t> from the </a:t>
            </a:r>
            <a:r>
              <a:rPr lang="en-CA" sz="2000" b="1" i="0" u="none" strike="noStrike" dirty="0">
                <a:effectLst/>
              </a:rPr>
              <a:t>Navigator</a:t>
            </a:r>
            <a:r>
              <a:rPr lang="en-CA" sz="2000" b="0" i="0" u="none" strike="noStrike" dirty="0">
                <a:effectLst/>
              </a:rPr>
              <a:t> window to launch Power Query Editor. </a:t>
            </a:r>
            <a:endParaRPr lang="en-CA" sz="2000" dirty="0"/>
          </a:p>
          <a:p>
            <a:pPr marL="457200" indent="-457200">
              <a:buAutoNum type="arabicPeriod"/>
            </a:pPr>
            <a:endParaRPr lang="en-CA" sz="2000" b="0" i="0" u="none" strike="noStrike" dirty="0">
              <a:effectLst/>
            </a:endParaRPr>
          </a:p>
          <a:p>
            <a:pPr marL="457200" indent="-457200">
              <a:buAutoNum type="arabicPeriod"/>
            </a:pPr>
            <a:r>
              <a:rPr lang="en-CA" sz="2000" b="0" i="0" u="none" strike="noStrike" dirty="0">
                <a:effectLst/>
              </a:rPr>
              <a:t>You can also launch Power Query Editor directly from Power BI Desktop by using the </a:t>
            </a:r>
            <a:r>
              <a:rPr lang="en-CA" sz="2000" b="1" i="0" u="none" strike="noStrike" dirty="0">
                <a:effectLst/>
              </a:rPr>
              <a:t>Transform Data</a:t>
            </a:r>
            <a:r>
              <a:rPr lang="en-CA" sz="2000" b="0" i="0" u="none" strike="noStrike" dirty="0">
                <a:effectLst/>
              </a:rPr>
              <a:t> button on the Home ribbon.</a:t>
            </a:r>
            <a:endParaRPr lang="en-US" sz="2000" dirty="0"/>
          </a:p>
        </p:txBody>
      </p:sp>
      <p:pic>
        <p:nvPicPr>
          <p:cNvPr id="9" name="Picture 8" descr="A screenshot of a computer&#10;&#10;Description automatically generated">
            <a:extLst>
              <a:ext uri="{FF2B5EF4-FFF2-40B4-BE49-F238E27FC236}">
                <a16:creationId xmlns:a16="http://schemas.microsoft.com/office/drawing/2014/main" id="{C68F67FA-16A3-FE03-8612-FE7DD7A3ACB8}"/>
              </a:ext>
            </a:extLst>
          </p:cNvPr>
          <p:cNvPicPr>
            <a:picLocks noChangeAspect="1"/>
          </p:cNvPicPr>
          <p:nvPr/>
        </p:nvPicPr>
        <p:blipFill>
          <a:blip r:embed="rId2"/>
          <a:stretch>
            <a:fillRect/>
          </a:stretch>
        </p:blipFill>
        <p:spPr>
          <a:xfrm>
            <a:off x="5868140" y="1428008"/>
            <a:ext cx="6159214" cy="1378387"/>
          </a:xfrm>
          <a:prstGeom prst="rect">
            <a:avLst/>
          </a:prstGeom>
        </p:spPr>
      </p:pic>
      <p:sp>
        <p:nvSpPr>
          <p:cNvPr id="11" name="TextBox 10">
            <a:extLst>
              <a:ext uri="{FF2B5EF4-FFF2-40B4-BE49-F238E27FC236}">
                <a16:creationId xmlns:a16="http://schemas.microsoft.com/office/drawing/2014/main" id="{4F184A4D-513D-8132-DD60-8B70CDD1E7BF}"/>
              </a:ext>
            </a:extLst>
          </p:cNvPr>
          <p:cNvSpPr txBox="1"/>
          <p:nvPr/>
        </p:nvSpPr>
        <p:spPr>
          <a:xfrm>
            <a:off x="765209" y="4601099"/>
            <a:ext cx="5520182" cy="1631216"/>
          </a:xfrm>
          <a:prstGeom prst="rect">
            <a:avLst/>
          </a:prstGeom>
          <a:noFill/>
        </p:spPr>
        <p:txBody>
          <a:bodyPr wrap="square">
            <a:spAutoFit/>
          </a:bodyPr>
          <a:lstStyle/>
          <a:p>
            <a:r>
              <a:rPr lang="en-CA" sz="2000" b="1" i="0" u="none" strike="noStrike" dirty="0">
                <a:effectLst/>
              </a:rPr>
              <a:t>Transforming data</a:t>
            </a:r>
            <a:r>
              <a:rPr lang="en-CA" sz="2000" b="0" i="0" u="none" strike="noStrike" dirty="0">
                <a:effectLst/>
              </a:rPr>
              <a:t> is the process of putting data into a format that is useable in your reports. Examples of the available transformations include removing a column from the table, duplicating the column under a new name, or replacing values.</a:t>
            </a:r>
            <a:endParaRPr lang="en-US" sz="2000" dirty="0"/>
          </a:p>
        </p:txBody>
      </p:sp>
      <p:pic>
        <p:nvPicPr>
          <p:cNvPr id="13" name="Picture 12" descr="A screenshot of a computer&#10;&#10;Description automatically generated">
            <a:extLst>
              <a:ext uri="{FF2B5EF4-FFF2-40B4-BE49-F238E27FC236}">
                <a16:creationId xmlns:a16="http://schemas.microsoft.com/office/drawing/2014/main" id="{486CC37B-83F8-1D57-0A84-C68867BE5E81}"/>
              </a:ext>
            </a:extLst>
          </p:cNvPr>
          <p:cNvPicPr>
            <a:picLocks noChangeAspect="1"/>
          </p:cNvPicPr>
          <p:nvPr/>
        </p:nvPicPr>
        <p:blipFill>
          <a:blip r:embed="rId3"/>
          <a:stretch>
            <a:fillRect/>
          </a:stretch>
        </p:blipFill>
        <p:spPr>
          <a:xfrm>
            <a:off x="7148066" y="3093526"/>
            <a:ext cx="3780346" cy="3149020"/>
          </a:xfrm>
          <a:prstGeom prst="rect">
            <a:avLst/>
          </a:prstGeom>
        </p:spPr>
      </p:pic>
      <p:sp>
        <p:nvSpPr>
          <p:cNvPr id="2" name="Footer Placeholder 1">
            <a:extLst>
              <a:ext uri="{FF2B5EF4-FFF2-40B4-BE49-F238E27FC236}">
                <a16:creationId xmlns:a16="http://schemas.microsoft.com/office/drawing/2014/main" id="{3CB4F59C-9CF8-7A19-6A3C-B59319948D5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444243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419835" cy="4154984"/>
          </a:xfrm>
          <a:prstGeom prst="rect">
            <a:avLst/>
          </a:prstGeom>
          <a:noFill/>
        </p:spPr>
        <p:txBody>
          <a:bodyPr wrap="square">
            <a:spAutoFit/>
          </a:bodyPr>
          <a:lstStyle/>
          <a:p>
            <a:r>
              <a:rPr lang="en-CA" sz="2400" b="0" i="0" u="none" strike="noStrike" dirty="0">
                <a:effectLst/>
              </a:rPr>
              <a:t>Power Query Editor in Power BI Desktop allows you to shape (transform) your imported data. Including: </a:t>
            </a:r>
          </a:p>
          <a:p>
            <a:endParaRPr lang="en-CA" sz="2400" dirty="0"/>
          </a:p>
          <a:p>
            <a:pPr marL="342900" indent="-342900">
              <a:buFont typeface="Arial" panose="020B0604020202020204" pitchFamily="34" charset="0"/>
              <a:buChar char="•"/>
            </a:pPr>
            <a:r>
              <a:rPr lang="en-CA" sz="2400" i="0" u="none" strike="noStrike" dirty="0">
                <a:effectLst/>
              </a:rPr>
              <a:t>Identify column headers and names</a:t>
            </a:r>
          </a:p>
          <a:p>
            <a:pPr marL="342900" indent="-342900">
              <a:buFont typeface="Arial" panose="020B0604020202020204" pitchFamily="34" charset="0"/>
              <a:buChar char="•"/>
            </a:pPr>
            <a:r>
              <a:rPr lang="en-CA" sz="2400" i="0" u="none" strike="noStrike" dirty="0">
                <a:effectLst/>
              </a:rPr>
              <a:t>Promote headers</a:t>
            </a:r>
          </a:p>
          <a:p>
            <a:pPr marL="342900" indent="-342900">
              <a:buFont typeface="Arial" panose="020B0604020202020204" pitchFamily="34" charset="0"/>
              <a:buChar char="•"/>
            </a:pPr>
            <a:r>
              <a:rPr lang="en-CA" sz="2400" i="0" u="none" strike="noStrike" dirty="0">
                <a:effectLst/>
              </a:rPr>
              <a:t>Rename columns</a:t>
            </a:r>
          </a:p>
          <a:p>
            <a:pPr marL="342900" indent="-342900">
              <a:buFont typeface="Arial" panose="020B0604020202020204" pitchFamily="34" charset="0"/>
              <a:buChar char="•"/>
            </a:pPr>
            <a:r>
              <a:rPr lang="en-CA" sz="2400" i="0" u="none" strike="noStrike" dirty="0">
                <a:effectLst/>
              </a:rPr>
              <a:t>Remove top rows</a:t>
            </a:r>
          </a:p>
          <a:p>
            <a:pPr marL="342900" indent="-342900">
              <a:buFont typeface="Arial" panose="020B0604020202020204" pitchFamily="34" charset="0"/>
              <a:buChar char="•"/>
            </a:pPr>
            <a:r>
              <a:rPr lang="en-CA" sz="2400" i="0" u="none" strike="noStrike" dirty="0">
                <a:effectLst/>
              </a:rPr>
              <a:t>Remove columns</a:t>
            </a:r>
          </a:p>
          <a:p>
            <a:pPr marL="342900" indent="-342900">
              <a:buFont typeface="Arial" panose="020B0604020202020204" pitchFamily="34" charset="0"/>
              <a:buChar char="•"/>
            </a:pPr>
            <a:r>
              <a:rPr lang="en-CA" sz="2400" i="0" u="none" strike="noStrike" dirty="0">
                <a:effectLst/>
              </a:rPr>
              <a:t>Unpivot/pivot columns</a:t>
            </a:r>
          </a:p>
          <a:p>
            <a:endParaRPr lang="en-US" sz="2400" dirty="0"/>
          </a:p>
        </p:txBody>
      </p:sp>
      <p:sp>
        <p:nvSpPr>
          <p:cNvPr id="6" name="TextBox 5">
            <a:extLst>
              <a:ext uri="{FF2B5EF4-FFF2-40B4-BE49-F238E27FC236}">
                <a16:creationId xmlns:a16="http://schemas.microsoft.com/office/drawing/2014/main" id="{1C0C9F2C-3FEE-BAF2-28B7-4163BCF14B63}"/>
              </a:ext>
            </a:extLst>
          </p:cNvPr>
          <p:cNvSpPr txBox="1"/>
          <p:nvPr/>
        </p:nvSpPr>
        <p:spPr>
          <a:xfrm>
            <a:off x="6764470" y="1441293"/>
            <a:ext cx="4749868" cy="1938992"/>
          </a:xfrm>
          <a:prstGeom prst="rect">
            <a:avLst/>
          </a:prstGeom>
          <a:noFill/>
        </p:spPr>
        <p:txBody>
          <a:bodyPr wrap="square">
            <a:spAutoFit/>
          </a:bodyPr>
          <a:lstStyle/>
          <a:p>
            <a:r>
              <a:rPr lang="en-CA" sz="2400" b="0" i="0" u="none" strike="noStrike" dirty="0">
                <a:effectLst/>
              </a:rPr>
              <a:t>Remember, when you work in Power Query Editor, all steps that you take can be seen on the right side of the screen, in the </a:t>
            </a:r>
            <a:r>
              <a:rPr lang="en-CA" sz="2400" b="1" i="0" u="none" strike="noStrike" dirty="0">
                <a:effectLst/>
              </a:rPr>
              <a:t>Query Settings</a:t>
            </a:r>
            <a:r>
              <a:rPr lang="en-CA" sz="2400" b="0" i="0" u="none" strike="noStrike" dirty="0">
                <a:effectLst/>
              </a:rPr>
              <a:t> pane under </a:t>
            </a:r>
            <a:r>
              <a:rPr lang="en-CA" sz="2400" b="1" i="0" u="none" strike="noStrike" dirty="0">
                <a:effectLst/>
              </a:rPr>
              <a:t>Applied Steps</a:t>
            </a:r>
            <a:r>
              <a:rPr lang="en-CA" sz="2400" b="0" i="0" u="none" strike="noStrike" dirty="0">
                <a:effectLst/>
              </a:rPr>
              <a:t>. </a:t>
            </a:r>
            <a:endParaRPr lang="en-US" sz="2400" dirty="0"/>
          </a:p>
        </p:txBody>
      </p:sp>
      <p:pic>
        <p:nvPicPr>
          <p:cNvPr id="3074" name="Picture 2">
            <a:extLst>
              <a:ext uri="{FF2B5EF4-FFF2-40B4-BE49-F238E27FC236}">
                <a16:creationId xmlns:a16="http://schemas.microsoft.com/office/drawing/2014/main" id="{861A27BC-FF7F-5A64-AE31-CAA8A77DE9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02"/>
          <a:stretch/>
        </p:blipFill>
        <p:spPr bwMode="auto">
          <a:xfrm>
            <a:off x="6546565" y="3462269"/>
            <a:ext cx="5419836" cy="28324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DEBB98-F39B-D672-CFC7-8EDAAA0A264E}"/>
              </a:ext>
            </a:extLst>
          </p:cNvPr>
          <p:cNvSpPr/>
          <p:nvPr/>
        </p:nvSpPr>
        <p:spPr>
          <a:xfrm>
            <a:off x="10366674" y="4996461"/>
            <a:ext cx="1599727" cy="13802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3901AAE-3875-0D61-5619-C963D8FBC08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1481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FC542E4F-C9F3-A1E6-58A1-15E3EDA7D69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9938B7CD-0F7B-F0E7-3D11-8AB8E20B0C84}"/>
              </a:ext>
            </a:extLst>
          </p:cNvPr>
          <p:cNvSpPr txBox="1"/>
          <p:nvPr/>
        </p:nvSpPr>
        <p:spPr>
          <a:xfrm>
            <a:off x="765207" y="1394664"/>
            <a:ext cx="10829029" cy="4770537"/>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Get </a:t>
            </a:r>
            <a:r>
              <a:rPr lang="en-CA" sz="2400" dirty="0" err="1">
                <a:solidFill>
                  <a:srgbClr val="05192D"/>
                </a:solidFill>
              </a:rPr>
              <a:t>DimStockItem.csv</a:t>
            </a:r>
            <a:r>
              <a:rPr lang="en-CA" sz="2400" dirty="0">
                <a:solidFill>
                  <a:srgbClr val="05192D"/>
                </a:solidFill>
              </a:rPr>
              <a:t> and Transform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Remove the first rows</a:t>
            </a:r>
          </a:p>
          <a:p>
            <a:pPr marL="457200" indent="-457200">
              <a:buAutoNum type="arabicPeriod"/>
            </a:pPr>
            <a:r>
              <a:rPr lang="en-CA" sz="2000" dirty="0">
                <a:solidFill>
                  <a:srgbClr val="05192D"/>
                </a:solidFill>
              </a:rPr>
              <a:t>Pay attention to Applied Steps panel</a:t>
            </a:r>
          </a:p>
          <a:p>
            <a:pPr marL="457200" indent="-457200">
              <a:buAutoNum type="arabicPeriod"/>
            </a:pPr>
            <a:r>
              <a:rPr lang="en-CA" sz="2000" dirty="0">
                <a:solidFill>
                  <a:srgbClr val="05192D"/>
                </a:solidFill>
              </a:rPr>
              <a:t>Apply Use First Row as Headers </a:t>
            </a:r>
          </a:p>
          <a:p>
            <a:pPr marL="457200" indent="-457200">
              <a:buAutoNum type="arabicPeriod"/>
            </a:pPr>
            <a:r>
              <a:rPr lang="en-CA" sz="2000" dirty="0">
                <a:solidFill>
                  <a:srgbClr val="05192D"/>
                </a:solidFill>
              </a:rPr>
              <a:t>Delete unusual column such as “Valid From” and “Valid To”</a:t>
            </a:r>
          </a:p>
          <a:p>
            <a:pPr marL="457200" indent="-457200">
              <a:buAutoNum type="arabicPeriod"/>
            </a:pPr>
            <a:r>
              <a:rPr lang="en-CA" sz="2000" dirty="0">
                <a:solidFill>
                  <a:srgbClr val="05192D"/>
                </a:solidFill>
              </a:rPr>
              <a:t>Close and Apply to save the changes</a:t>
            </a:r>
          </a:p>
          <a:p>
            <a:pPr marL="457200" indent="-457200">
              <a:buAutoNum type="arabicPeriod"/>
            </a:pPr>
            <a:r>
              <a:rPr lang="en-CA" sz="2000" dirty="0">
                <a:solidFill>
                  <a:srgbClr val="05192D"/>
                </a:solidFill>
              </a:rPr>
              <a:t>In the relationship view, check the relation between tables</a:t>
            </a:r>
          </a:p>
          <a:p>
            <a:pPr marL="457200" indent="-457200">
              <a:buAutoNum type="arabicPeriod"/>
            </a:pPr>
            <a:r>
              <a:rPr lang="en-CA" sz="2000" dirty="0">
                <a:solidFill>
                  <a:srgbClr val="05192D"/>
                </a:solidFill>
              </a:rPr>
              <a:t>From Fields panel, go back to Power Query (click on dots &gt;&gt; Edit &gt;&gt; Query) </a:t>
            </a:r>
          </a:p>
          <a:p>
            <a:pPr marL="457200" indent="-457200">
              <a:buAutoNum type="arabicPeriod"/>
            </a:pPr>
            <a:r>
              <a:rPr lang="en-CA" sz="2000" dirty="0">
                <a:solidFill>
                  <a:srgbClr val="05192D"/>
                </a:solidFill>
              </a:rPr>
              <a:t>You can undo a change from Applied Steps and then Close and Apply</a:t>
            </a:r>
          </a:p>
          <a:p>
            <a:pPr marL="457200" indent="-457200">
              <a:buAutoNum type="arabicPeriod"/>
            </a:pPr>
            <a:r>
              <a:rPr lang="en-CA" sz="2000" dirty="0">
                <a:solidFill>
                  <a:srgbClr val="05192D"/>
                </a:solidFill>
              </a:rPr>
              <a:t>On a new page, draw a clustered bar chart of “Color” from </a:t>
            </a:r>
            <a:r>
              <a:rPr lang="en-CA" sz="2000" dirty="0" err="1">
                <a:solidFill>
                  <a:srgbClr val="05192D"/>
                </a:solidFill>
              </a:rPr>
              <a:t>DimStockItem</a:t>
            </a:r>
            <a:r>
              <a:rPr lang="en-CA" sz="2000" dirty="0">
                <a:solidFill>
                  <a:srgbClr val="05192D"/>
                </a:solidFill>
              </a:rPr>
              <a:t> and “Unit Price” from </a:t>
            </a:r>
            <a:r>
              <a:rPr lang="en-CA" sz="2000" dirty="0" err="1">
                <a:solidFill>
                  <a:srgbClr val="05192D"/>
                </a:solidFill>
              </a:rPr>
              <a:t>FactSale</a:t>
            </a:r>
            <a:endParaRPr lang="en-CA" sz="2000" dirty="0">
              <a:solidFill>
                <a:srgbClr val="05192D"/>
              </a:solidFill>
            </a:endParaRPr>
          </a:p>
          <a:p>
            <a:pPr marL="457200" indent="-457200">
              <a:buAutoNum type="arabicPeriod"/>
            </a:pPr>
            <a:r>
              <a:rPr lang="en-CA" sz="2000" dirty="0">
                <a:solidFill>
                  <a:srgbClr val="05192D"/>
                </a:solidFill>
              </a:rPr>
              <a:t>Answer this question: </a:t>
            </a:r>
            <a:r>
              <a:rPr lang="en-CA" sz="2000" b="0" i="0" u="none" strike="noStrike" dirty="0">
                <a:solidFill>
                  <a:srgbClr val="05192D"/>
                </a:solidFill>
                <a:effectLst/>
              </a:rPr>
              <a:t>Is there a relationship between color and price? </a:t>
            </a:r>
          </a:p>
          <a:p>
            <a:pPr marL="457200" indent="-457200">
              <a:buAutoNum type="arabicPeriod"/>
            </a:pPr>
            <a:r>
              <a:rPr lang="en-CA" sz="2000" dirty="0">
                <a:solidFill>
                  <a:srgbClr val="05192D"/>
                </a:solidFill>
              </a:rPr>
              <a:t>Pay attention that </a:t>
            </a:r>
            <a:r>
              <a:rPr lang="en-CA" sz="2000" b="0" i="0" u="none" strike="noStrike" dirty="0">
                <a:solidFill>
                  <a:srgbClr val="05192D"/>
                </a:solidFill>
                <a:effectLst/>
              </a:rPr>
              <a:t>Power BI automatically sums numerical fields in a visualization,</a:t>
            </a:r>
            <a:r>
              <a:rPr lang="en-CA" sz="2000" dirty="0">
                <a:solidFill>
                  <a:srgbClr val="05192D"/>
                </a:solidFill>
              </a:rPr>
              <a:t> and we can change that </a:t>
            </a:r>
            <a:r>
              <a:rPr lang="en-CA" sz="2000" b="0" i="0" u="none" strike="noStrike" dirty="0">
                <a:solidFill>
                  <a:srgbClr val="05192D"/>
                </a:solidFill>
                <a:effectLst/>
              </a:rPr>
              <a:t>from sum to average</a:t>
            </a:r>
            <a:r>
              <a:rPr lang="en-CA" sz="2000" dirty="0">
                <a:solidFill>
                  <a:srgbClr val="05192D"/>
                </a:solidFill>
              </a:rPr>
              <a:t> or other aggregation type</a:t>
            </a:r>
          </a:p>
        </p:txBody>
      </p:sp>
      <p:sp>
        <p:nvSpPr>
          <p:cNvPr id="3" name="Footer Placeholder 2">
            <a:extLst>
              <a:ext uri="{FF2B5EF4-FFF2-40B4-BE49-F238E27FC236}">
                <a16:creationId xmlns:a16="http://schemas.microsoft.com/office/drawing/2014/main" id="{860AD2A2-A33B-9B46-9450-D13A57295D5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67382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5208" y="1427813"/>
            <a:ext cx="10664792" cy="5016758"/>
          </a:xfrm>
          <a:prstGeom prst="rect">
            <a:avLst/>
          </a:prstGeom>
          <a:noFill/>
        </p:spPr>
        <p:txBody>
          <a:bodyPr wrap="square">
            <a:spAutoFit/>
          </a:bodyPr>
          <a:lstStyle/>
          <a:p>
            <a:r>
              <a:rPr lang="en-CA" sz="2000" b="0" i="0" u="none" strike="noStrike" dirty="0">
                <a:solidFill>
                  <a:srgbClr val="05192D"/>
                </a:solidFill>
                <a:effectLst/>
              </a:rPr>
              <a:t>In the </a:t>
            </a:r>
            <a:r>
              <a:rPr lang="en-CA" sz="2000" b="1" i="0" u="none" strike="noStrike" dirty="0">
                <a:solidFill>
                  <a:srgbClr val="05192D"/>
                </a:solidFill>
                <a:effectLst/>
              </a:rPr>
              <a:t>Data (Table) View</a:t>
            </a:r>
            <a:r>
              <a:rPr lang="en-CA" sz="2000" b="0" i="0" u="none" strike="noStrike" dirty="0">
                <a:solidFill>
                  <a:srgbClr val="05192D"/>
                </a:solidFill>
                <a:effectLst/>
              </a:rPr>
              <a:t>, we can get the </a:t>
            </a:r>
            <a:r>
              <a:rPr lang="en-CA" sz="2000" b="1" i="0" u="none" strike="noStrike" dirty="0">
                <a:solidFill>
                  <a:srgbClr val="05192D"/>
                </a:solidFill>
                <a:effectLst/>
              </a:rPr>
              <a:t>Power Query Editor</a:t>
            </a:r>
            <a:r>
              <a:rPr lang="en-CA" sz="2000" b="0" i="0" u="none" strike="noStrike" dirty="0">
                <a:solidFill>
                  <a:srgbClr val="05192D"/>
                </a:solidFill>
                <a:effectLst/>
              </a:rPr>
              <a:t>, by selecting </a:t>
            </a:r>
            <a:r>
              <a:rPr lang="en-CA" sz="2000" b="1" i="0" u="none" strike="noStrike" dirty="0">
                <a:solidFill>
                  <a:srgbClr val="05192D"/>
                </a:solidFill>
                <a:effectLst/>
              </a:rPr>
              <a:t>Transform Data</a:t>
            </a:r>
            <a:r>
              <a:rPr lang="en-CA" sz="2000" b="0" i="0" u="none" strike="noStrike" dirty="0">
                <a:solidFill>
                  <a:srgbClr val="05192D"/>
                </a:solidFill>
                <a:effectLst/>
              </a:rPr>
              <a:t>.</a:t>
            </a:r>
          </a:p>
          <a:p>
            <a:endParaRPr lang="en-CA" sz="2000" dirty="0">
              <a:solidFill>
                <a:srgbClr val="05192D"/>
              </a:solidFill>
            </a:endParaRPr>
          </a:p>
          <a:p>
            <a:r>
              <a:rPr lang="en-US" sz="2000" dirty="0"/>
              <a:t>Let’s look at </a:t>
            </a:r>
            <a:r>
              <a:rPr lang="en-US" sz="2000" dirty="0" err="1"/>
              <a:t>DimStockItem</a:t>
            </a:r>
            <a:r>
              <a:rPr lang="en-US" sz="2000" dirty="0"/>
              <a:t> in power query:</a:t>
            </a:r>
          </a:p>
          <a:p>
            <a:endParaRPr lang="en-US" sz="2000" dirty="0"/>
          </a:p>
          <a:p>
            <a:r>
              <a:rPr lang="en-US" sz="2000" dirty="0"/>
              <a:t>	- Check the column data type for “</a:t>
            </a:r>
            <a:r>
              <a:rPr lang="en-CA" sz="2000" b="0" i="0" u="none" strike="noStrike" dirty="0">
                <a:solidFill>
                  <a:srgbClr val="05192D"/>
                </a:solidFill>
                <a:effectLst/>
              </a:rPr>
              <a:t>Stock Item Key”, “Unit Price” and “Recommended Retail 	Price”. Is there any problem? </a:t>
            </a:r>
          </a:p>
          <a:p>
            <a:endParaRPr lang="en-CA" sz="2000" dirty="0">
              <a:solidFill>
                <a:srgbClr val="05192D"/>
              </a:solidFill>
            </a:endParaRPr>
          </a:p>
          <a:p>
            <a:r>
              <a:rPr lang="en-CA" sz="2000" dirty="0">
                <a:solidFill>
                  <a:srgbClr val="05192D"/>
                </a:solidFill>
              </a:rPr>
              <a:t>	- Fix the “Recommended Retail Price” (</a:t>
            </a:r>
            <a:r>
              <a:rPr lang="en-CA" sz="2000" b="0" i="0" u="none" strike="noStrike" dirty="0">
                <a:solidFill>
                  <a:srgbClr val="05192D"/>
                </a:solidFill>
                <a:effectLst/>
              </a:rPr>
              <a:t>It has a question mark in front of every value) using 	Replace the value</a:t>
            </a:r>
          </a:p>
          <a:p>
            <a:endParaRPr lang="en-CA" sz="2000" dirty="0">
              <a:solidFill>
                <a:srgbClr val="05192D"/>
              </a:solidFill>
            </a:endParaRPr>
          </a:p>
          <a:p>
            <a:r>
              <a:rPr lang="en-CA" sz="2000" dirty="0">
                <a:solidFill>
                  <a:srgbClr val="05192D"/>
                </a:solidFill>
              </a:rPr>
              <a:t>	- Change the data type of “Recommended Retail Price” to Decimal </a:t>
            </a:r>
          </a:p>
          <a:p>
            <a:endParaRPr lang="en-CA" sz="2000" dirty="0">
              <a:solidFill>
                <a:srgbClr val="05192D"/>
              </a:solidFill>
            </a:endParaRPr>
          </a:p>
          <a:p>
            <a:r>
              <a:rPr lang="en-CA" sz="2000" dirty="0">
                <a:solidFill>
                  <a:srgbClr val="05192D"/>
                </a:solidFill>
              </a:rPr>
              <a:t>	- Change the format of “Unit Price” from </a:t>
            </a:r>
            <a:r>
              <a:rPr lang="en-CA" sz="2000" dirty="0" err="1">
                <a:solidFill>
                  <a:srgbClr val="05192D"/>
                </a:solidFill>
              </a:rPr>
              <a:t>FactSale</a:t>
            </a:r>
            <a:r>
              <a:rPr lang="en-CA" sz="2000" dirty="0">
                <a:solidFill>
                  <a:srgbClr val="05192D"/>
                </a:solidFill>
              </a:rPr>
              <a:t> to currency in Data view so that the 	numbers on the bar chart have $ sign</a:t>
            </a:r>
          </a:p>
          <a:p>
            <a:endParaRPr lang="en-CA" sz="2000" dirty="0">
              <a:solidFill>
                <a:srgbClr val="05192D"/>
              </a:solidFill>
            </a:endParaRPr>
          </a:p>
          <a:p>
            <a:r>
              <a:rPr lang="en-CA" sz="2000" dirty="0">
                <a:solidFill>
                  <a:srgbClr val="05192D"/>
                </a:solidFill>
              </a:rPr>
              <a:t>	- Notice that we can use </a:t>
            </a:r>
            <a:r>
              <a:rPr lang="en-CA" sz="2000" b="0" i="0" u="none" strike="noStrike" dirty="0">
                <a:solidFill>
                  <a:srgbClr val="05192D"/>
                </a:solidFill>
                <a:effectLst/>
              </a:rPr>
              <a:t>Summarization in Data view to change Sum to Average</a:t>
            </a:r>
            <a:endParaRPr lang="en-US" sz="2000" dirty="0"/>
          </a:p>
        </p:txBody>
      </p:sp>
      <p:sp>
        <p:nvSpPr>
          <p:cNvPr id="2" name="Footer Placeholder 1">
            <a:extLst>
              <a:ext uri="{FF2B5EF4-FFF2-40B4-BE49-F238E27FC236}">
                <a16:creationId xmlns:a16="http://schemas.microsoft.com/office/drawing/2014/main" id="{B2E7A3D7-57E7-218D-494F-A59CC8A6585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50170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3604" y="1625240"/>
            <a:ext cx="10664792" cy="3785652"/>
          </a:xfrm>
          <a:prstGeom prst="rect">
            <a:avLst/>
          </a:prstGeom>
          <a:noFill/>
        </p:spPr>
        <p:txBody>
          <a:bodyPr wrap="square">
            <a:spAutoFit/>
          </a:bodyPr>
          <a:lstStyle/>
          <a:p>
            <a:r>
              <a:rPr lang="en-US" sz="2400" dirty="0"/>
              <a:t>Now let’s</a:t>
            </a:r>
            <a:r>
              <a:rPr lang="en-CA" sz="2400" b="0" i="0" u="none" strike="noStrike" dirty="0">
                <a:solidFill>
                  <a:srgbClr val="05192D"/>
                </a:solidFill>
                <a:effectLst/>
              </a:rPr>
              <a:t> look at geographic data in the </a:t>
            </a:r>
            <a:r>
              <a:rPr lang="en-CA" sz="2400" b="0" i="0" u="none" strike="noStrike" dirty="0" err="1">
                <a:solidFill>
                  <a:srgbClr val="05192D"/>
                </a:solidFill>
                <a:effectLst/>
              </a:rPr>
              <a:t>DimCity</a:t>
            </a:r>
            <a:r>
              <a:rPr lang="en-CA" sz="2400" b="0" i="0" u="none" strike="noStrike" dirty="0">
                <a:solidFill>
                  <a:srgbClr val="05192D"/>
                </a:solidFill>
                <a:effectLst/>
              </a:rPr>
              <a:t> table in Data view.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We can define the </a:t>
            </a:r>
            <a:r>
              <a:rPr lang="en-CA" sz="2400" b="0" i="0" u="none" strike="noStrike" dirty="0">
                <a:solidFill>
                  <a:srgbClr val="05192D"/>
                </a:solidFill>
                <a:effectLst/>
              </a:rPr>
              <a:t>data category of geographic columns (such as City or Continent). Data categories allow us to specify what type of geographic data the column contains. Using these categories enables us to use a map visualization.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Now draw a Map visualization for “City” from </a:t>
            </a:r>
            <a:r>
              <a:rPr lang="en-CA" sz="2400" dirty="0" err="1">
                <a:solidFill>
                  <a:srgbClr val="05192D"/>
                </a:solidFill>
              </a:rPr>
              <a:t>DimCity</a:t>
            </a:r>
            <a:r>
              <a:rPr lang="en-CA" sz="2400" dirty="0">
                <a:solidFill>
                  <a:srgbClr val="05192D"/>
                </a:solidFill>
              </a:rPr>
              <a:t> and use “Quantity” (item sold) from </a:t>
            </a:r>
            <a:r>
              <a:rPr lang="en-CA" sz="2400" dirty="0" err="1">
                <a:solidFill>
                  <a:srgbClr val="05192D"/>
                </a:solidFill>
              </a:rPr>
              <a:t>FactSales</a:t>
            </a:r>
            <a:r>
              <a:rPr lang="en-CA" sz="2400" dirty="0">
                <a:solidFill>
                  <a:srgbClr val="05192D"/>
                </a:solidFill>
              </a:rPr>
              <a:t> as bubble size.</a:t>
            </a:r>
            <a:endParaRPr lang="en-US" sz="2400" dirty="0"/>
          </a:p>
        </p:txBody>
      </p:sp>
      <p:sp>
        <p:nvSpPr>
          <p:cNvPr id="2" name="Footer Placeholder 1">
            <a:extLst>
              <a:ext uri="{FF2B5EF4-FFF2-40B4-BE49-F238E27FC236}">
                <a16:creationId xmlns:a16="http://schemas.microsoft.com/office/drawing/2014/main" id="{B1DCA65D-997E-CB75-0A18-2FAB4198584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51696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Power Query</a:t>
            </a:r>
          </a:p>
        </p:txBody>
      </p:sp>
      <p:sp>
        <p:nvSpPr>
          <p:cNvPr id="3" name="TextBox 2">
            <a:extLst>
              <a:ext uri="{FF2B5EF4-FFF2-40B4-BE49-F238E27FC236}">
                <a16:creationId xmlns:a16="http://schemas.microsoft.com/office/drawing/2014/main" id="{BCB06988-3FC8-D53C-2DEE-73686C448A06}"/>
              </a:ext>
            </a:extLst>
          </p:cNvPr>
          <p:cNvSpPr txBox="1"/>
          <p:nvPr/>
        </p:nvSpPr>
        <p:spPr>
          <a:xfrm>
            <a:off x="675525" y="1433513"/>
            <a:ext cx="5324583" cy="4524315"/>
          </a:xfrm>
          <a:prstGeom prst="rect">
            <a:avLst/>
          </a:prstGeom>
          <a:noFill/>
        </p:spPr>
        <p:txBody>
          <a:bodyPr wrap="square">
            <a:spAutoFit/>
          </a:bodyPr>
          <a:lstStyle/>
          <a:p>
            <a:pPr algn="l"/>
            <a:r>
              <a:rPr lang="en-CA" sz="2400" b="1" i="0" u="none" strike="noStrike" dirty="0">
                <a:effectLst/>
              </a:rPr>
              <a:t>Find data anomalies and data statistics:</a:t>
            </a:r>
          </a:p>
          <a:p>
            <a:pPr algn="l"/>
            <a:endParaRPr lang="en-CA" sz="2400" b="1" dirty="0"/>
          </a:p>
          <a:p>
            <a:pPr algn="l"/>
            <a:endParaRPr lang="en-CA" sz="2400" b="1" dirty="0"/>
          </a:p>
          <a:p>
            <a:pPr marL="342900" indent="-342900" algn="l">
              <a:buFont typeface="Arial" panose="020B0604020202020204" pitchFamily="34" charset="0"/>
              <a:buChar char="•"/>
            </a:pPr>
            <a:r>
              <a:rPr lang="en-CA" sz="2400" b="0" i="0" u="none" strike="noStrike" dirty="0">
                <a:effectLst/>
              </a:rPr>
              <a:t>In Power </a:t>
            </a:r>
            <a:r>
              <a:rPr lang="en-CA" sz="2400" dirty="0"/>
              <a:t>Query, s</a:t>
            </a:r>
            <a:r>
              <a:rPr lang="en-CA" sz="2400" b="0" i="0" u="none" strike="noStrike" dirty="0">
                <a:effectLst/>
              </a:rPr>
              <a:t>elect </a:t>
            </a:r>
            <a:r>
              <a:rPr lang="en-CA" sz="2400" b="1" i="0" u="none" strike="noStrike" dirty="0">
                <a:effectLst/>
              </a:rPr>
              <a:t>View</a:t>
            </a:r>
            <a:r>
              <a:rPr lang="en-CA" sz="2400" b="0" i="0" u="none" strike="noStrike" dirty="0">
                <a:effectLst/>
              </a:rPr>
              <a:t> on the ribbon, and under </a:t>
            </a:r>
            <a:r>
              <a:rPr lang="en-CA" sz="2400" b="1" i="0" u="none" strike="noStrike" dirty="0">
                <a:effectLst/>
              </a:rPr>
              <a:t>Data Preview</a:t>
            </a:r>
            <a:r>
              <a:rPr lang="en-CA" sz="2400" b="0" i="0" u="none" strike="noStrike" dirty="0">
                <a:effectLst/>
              </a:rPr>
              <a:t>, you can choose from a few options. </a:t>
            </a:r>
          </a:p>
          <a:p>
            <a:pPr algn="l"/>
            <a:endParaRPr lang="en-CA" sz="2400" dirty="0"/>
          </a:p>
          <a:p>
            <a:pPr algn="l"/>
            <a:endParaRPr lang="en-CA" sz="2400" dirty="0"/>
          </a:p>
          <a:p>
            <a:pPr marL="342900" indent="-342900" algn="l">
              <a:buFont typeface="Arial" panose="020B0604020202020204" pitchFamily="34" charset="0"/>
              <a:buChar char="•"/>
            </a:pPr>
            <a:r>
              <a:rPr lang="en-CA" sz="2400" b="0" i="0" u="none" strike="noStrike" dirty="0">
                <a:effectLst/>
              </a:rPr>
              <a:t>To understand data anomalies and statistics, select the </a:t>
            </a:r>
            <a:r>
              <a:rPr lang="en-CA" sz="2400" b="1" i="0" u="none" strike="noStrike" dirty="0">
                <a:effectLst/>
              </a:rPr>
              <a:t>Column Distribution</a:t>
            </a:r>
            <a:r>
              <a:rPr lang="en-CA" sz="2400" b="0" i="0" u="none" strike="noStrike" dirty="0">
                <a:effectLst/>
              </a:rPr>
              <a:t>, </a:t>
            </a:r>
            <a:r>
              <a:rPr lang="en-CA" sz="2400" b="1" i="0" u="none" strike="noStrike" dirty="0">
                <a:effectLst/>
              </a:rPr>
              <a:t>Column Quality</a:t>
            </a:r>
            <a:r>
              <a:rPr lang="en-CA" sz="2400" dirty="0"/>
              <a:t>, </a:t>
            </a:r>
            <a:r>
              <a:rPr lang="en-CA" sz="2400" b="0" i="0" u="none" strike="noStrike" dirty="0">
                <a:effectLst/>
              </a:rPr>
              <a:t>and </a:t>
            </a:r>
            <a:r>
              <a:rPr lang="en-CA" sz="2400" b="1" i="0" u="none" strike="noStrike" dirty="0">
                <a:effectLst/>
              </a:rPr>
              <a:t>Column Profile</a:t>
            </a:r>
            <a:r>
              <a:rPr lang="en-CA" sz="2400" b="0" i="0" u="none" strike="noStrike" dirty="0">
                <a:effectLst/>
              </a:rPr>
              <a:t> options.</a:t>
            </a:r>
            <a:endParaRPr lang="en-CA" sz="2400" b="1" i="0" u="none" strike="noStrike" dirty="0">
              <a:effectLst/>
            </a:endParaRPr>
          </a:p>
        </p:txBody>
      </p:sp>
      <p:pic>
        <p:nvPicPr>
          <p:cNvPr id="4098" name="Picture 2" descr="anomalies and data statistics for a column of data">
            <a:extLst>
              <a:ext uri="{FF2B5EF4-FFF2-40B4-BE49-F238E27FC236}">
                <a16:creationId xmlns:a16="http://schemas.microsoft.com/office/drawing/2014/main" id="{274B67EA-BB74-2F8E-4FB2-082465225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108" y="1380288"/>
            <a:ext cx="5974113" cy="457754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51001D8-E294-134D-C9C7-FA829544A11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89241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GDP by Country</a:t>
            </a:r>
          </a:p>
        </p:txBody>
      </p:sp>
      <p:sp>
        <p:nvSpPr>
          <p:cNvPr id="2" name="TextBox 1">
            <a:extLst>
              <a:ext uri="{FF2B5EF4-FFF2-40B4-BE49-F238E27FC236}">
                <a16:creationId xmlns:a16="http://schemas.microsoft.com/office/drawing/2014/main" id="{25125AD8-F0E5-C9B2-DF1C-CA58E47BDAF4}"/>
              </a:ext>
            </a:extLst>
          </p:cNvPr>
          <p:cNvSpPr txBox="1"/>
          <p:nvPr/>
        </p:nvSpPr>
        <p:spPr>
          <a:xfrm>
            <a:off x="675525" y="1433513"/>
            <a:ext cx="10838813" cy="4154984"/>
          </a:xfrm>
          <a:prstGeom prst="rect">
            <a:avLst/>
          </a:prstGeom>
          <a:noFill/>
        </p:spPr>
        <p:txBody>
          <a:bodyPr wrap="square">
            <a:spAutoFit/>
          </a:bodyPr>
          <a:lstStyle/>
          <a:p>
            <a:pPr marL="342900" indent="-342900" algn="l">
              <a:buFont typeface="Arial" panose="020B0604020202020204" pitchFamily="34" charset="0"/>
              <a:buChar char="•"/>
            </a:pPr>
            <a:r>
              <a:rPr lang="en-CA" sz="2400" i="0" u="none" strike="noStrike" dirty="0">
                <a:effectLst/>
              </a:rPr>
              <a:t>Using the following link</a:t>
            </a:r>
          </a:p>
          <a:p>
            <a:pPr marL="342900" indent="-342900" algn="l">
              <a:buFont typeface="Arial" panose="020B0604020202020204" pitchFamily="34" charset="0"/>
              <a:buChar char="•"/>
            </a:pPr>
            <a:endParaRPr lang="en-CA" sz="2400" i="0" u="none" strike="noStrike" dirty="0">
              <a:effectLst/>
            </a:endParaRPr>
          </a:p>
          <a:p>
            <a:pPr marL="457200" indent="-457200" algn="l">
              <a:buAutoNum type="arabicPeriod"/>
            </a:pPr>
            <a:r>
              <a:rPr lang="en-CA" sz="2400" i="0" u="none" strike="noStrike" dirty="0">
                <a:effectLst/>
              </a:rPr>
              <a:t>Get the data </a:t>
            </a:r>
          </a:p>
          <a:p>
            <a:pPr marL="457200" indent="-457200" algn="l">
              <a:buAutoNum type="arabicPeriod"/>
            </a:pPr>
            <a:r>
              <a:rPr lang="en-CA" sz="2400" dirty="0"/>
              <a:t>Clean the Data (using the power query)</a:t>
            </a:r>
            <a:endParaRPr lang="en-CA" sz="2400" i="0" u="none" strike="noStrike" dirty="0">
              <a:effectLst/>
            </a:endParaRPr>
          </a:p>
          <a:p>
            <a:pPr marL="457200" indent="-457200" algn="l">
              <a:buAutoNum type="arabicPeriod"/>
            </a:pPr>
            <a:r>
              <a:rPr lang="en-CA" sz="2400" i="0" u="none" strike="noStrike" dirty="0">
                <a:effectLst/>
              </a:rPr>
              <a:t>Build a dashboard (bar chart and map) for Country and GDP</a:t>
            </a:r>
          </a:p>
          <a:p>
            <a:pPr marL="457200" indent="-457200" algn="l">
              <a:buAutoNum type="arabicPeriod"/>
            </a:pPr>
            <a:r>
              <a:rPr lang="en-CA" sz="2400" dirty="0"/>
              <a:t>Modify the visualizations’ properties</a:t>
            </a:r>
            <a:endParaRPr lang="en-CA" sz="2400" i="0" u="none" strike="noStrike" dirty="0">
              <a:effectLst/>
            </a:endParaRPr>
          </a:p>
          <a:p>
            <a:pPr marL="457200" indent="-457200" algn="l">
              <a:buAutoNum type="arabicPeriod"/>
            </a:pPr>
            <a:endParaRPr lang="en-CA" sz="2400" i="0" u="none" strike="noStrike" dirty="0">
              <a:effectLst/>
            </a:endParaRPr>
          </a:p>
          <a:p>
            <a:pPr algn="l"/>
            <a:endParaRPr lang="en-CA" sz="2400" dirty="0"/>
          </a:p>
          <a:p>
            <a:pPr algn="l"/>
            <a:endParaRPr lang="en-CA" sz="2400" dirty="0"/>
          </a:p>
          <a:p>
            <a:pPr algn="l"/>
            <a:r>
              <a:rPr lang="en-CA" sz="2400" dirty="0">
                <a:hlinkClick r:id="rId2"/>
              </a:rPr>
              <a:t>https://en.wikipedia.org/wiki/List_of_countries_by_GDP_(nominal)</a:t>
            </a:r>
            <a:endParaRPr lang="en-CA" sz="2400" dirty="0"/>
          </a:p>
          <a:p>
            <a:pPr algn="l"/>
            <a:endParaRPr lang="en-CA" sz="2400" dirty="0"/>
          </a:p>
        </p:txBody>
      </p:sp>
      <p:sp>
        <p:nvSpPr>
          <p:cNvPr id="3" name="Footer Placeholder 2">
            <a:extLst>
              <a:ext uri="{FF2B5EF4-FFF2-40B4-BE49-F238E27FC236}">
                <a16:creationId xmlns:a16="http://schemas.microsoft.com/office/drawing/2014/main" id="{4F6DEAF9-2E84-A58E-9598-44D03342496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148521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Visualization Types</a:t>
            </a:r>
          </a:p>
        </p:txBody>
      </p:sp>
      <p:sp>
        <p:nvSpPr>
          <p:cNvPr id="3" name="TextBox 2">
            <a:extLst>
              <a:ext uri="{FF2B5EF4-FFF2-40B4-BE49-F238E27FC236}">
                <a16:creationId xmlns:a16="http://schemas.microsoft.com/office/drawing/2014/main" id="{D662AE1D-4A68-175A-FEFE-F521C6EB59EB}"/>
              </a:ext>
            </a:extLst>
          </p:cNvPr>
          <p:cNvSpPr txBox="1"/>
          <p:nvPr/>
        </p:nvSpPr>
        <p:spPr>
          <a:xfrm>
            <a:off x="765208" y="2090172"/>
            <a:ext cx="5118757" cy="2677656"/>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Power BI provides a number of different visualization types that you can use in reports.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It is extremely important to know when to use which type. </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0C556327-815D-9A6B-49EF-6E45CBFC4ECB}"/>
              </a:ext>
            </a:extLst>
          </p:cNvPr>
          <p:cNvPicPr>
            <a:picLocks noChangeAspect="1"/>
          </p:cNvPicPr>
          <p:nvPr/>
        </p:nvPicPr>
        <p:blipFill>
          <a:blip r:embed="rId2"/>
          <a:stretch>
            <a:fillRect/>
          </a:stretch>
        </p:blipFill>
        <p:spPr>
          <a:xfrm>
            <a:off x="7579692" y="933230"/>
            <a:ext cx="2876274" cy="4993082"/>
          </a:xfrm>
          <a:prstGeom prst="rect">
            <a:avLst/>
          </a:prstGeom>
        </p:spPr>
      </p:pic>
      <p:sp>
        <p:nvSpPr>
          <p:cNvPr id="2" name="Footer Placeholder 1">
            <a:extLst>
              <a:ext uri="{FF2B5EF4-FFF2-40B4-BE49-F238E27FC236}">
                <a16:creationId xmlns:a16="http://schemas.microsoft.com/office/drawing/2014/main" id="{7D5A48D6-DA35-A5DC-D156-A39ECBE80DF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777457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Bar Chart vs. Column Chart</a:t>
            </a:r>
          </a:p>
        </p:txBody>
      </p:sp>
      <p:sp>
        <p:nvSpPr>
          <p:cNvPr id="3" name="TextBox 2">
            <a:extLst>
              <a:ext uri="{FF2B5EF4-FFF2-40B4-BE49-F238E27FC236}">
                <a16:creationId xmlns:a16="http://schemas.microsoft.com/office/drawing/2014/main" id="{E733E66A-C307-A583-543F-5158A08B7087}"/>
              </a:ext>
            </a:extLst>
          </p:cNvPr>
          <p:cNvSpPr txBox="1"/>
          <p:nvPr/>
        </p:nvSpPr>
        <p:spPr>
          <a:xfrm>
            <a:off x="765208" y="1415023"/>
            <a:ext cx="11201506" cy="1938992"/>
          </a:xfrm>
          <a:prstGeom prst="rect">
            <a:avLst/>
          </a:prstGeom>
          <a:noFill/>
        </p:spPr>
        <p:txBody>
          <a:bodyPr wrap="square">
            <a:spAutoFit/>
          </a:bodyPr>
          <a:lstStyle/>
          <a:p>
            <a:pPr marL="342900" indent="-342900">
              <a:buFont typeface="Arial" panose="020B0604020202020204" pitchFamily="34" charset="0"/>
              <a:buChar char="•"/>
            </a:pPr>
            <a:r>
              <a:rPr lang="en-CA" sz="2400" dirty="0"/>
              <a:t>Bar and column charts help you look at a specific value across different categories.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The difference between the two is that if the rectangles are placed </a:t>
            </a:r>
            <a:r>
              <a:rPr lang="en-CA" sz="2400" b="1" dirty="0"/>
              <a:t>horizontally</a:t>
            </a:r>
            <a:r>
              <a:rPr lang="en-CA" sz="2400" dirty="0"/>
              <a:t>, then the visualization is a bar chart. If the rectangles are placed </a:t>
            </a:r>
            <a:r>
              <a:rPr lang="en-CA" sz="2400" b="1" dirty="0"/>
              <a:t>vertically</a:t>
            </a:r>
            <a:r>
              <a:rPr lang="en-CA" sz="2400" dirty="0"/>
              <a:t>, then the visualization is a column chart.</a:t>
            </a:r>
            <a:endParaRPr lang="en-US" sz="2400" dirty="0"/>
          </a:p>
        </p:txBody>
      </p:sp>
      <p:pic>
        <p:nvPicPr>
          <p:cNvPr id="11" name="Picture 10" descr="A screenshot of a graph&#10;&#10;Description automatically generated">
            <a:extLst>
              <a:ext uri="{FF2B5EF4-FFF2-40B4-BE49-F238E27FC236}">
                <a16:creationId xmlns:a16="http://schemas.microsoft.com/office/drawing/2014/main" id="{7CAB20F6-46F5-8CC8-2399-271CB363AE2A}"/>
              </a:ext>
            </a:extLst>
          </p:cNvPr>
          <p:cNvPicPr>
            <a:picLocks noChangeAspect="1"/>
          </p:cNvPicPr>
          <p:nvPr/>
        </p:nvPicPr>
        <p:blipFill>
          <a:blip r:embed="rId2"/>
          <a:stretch>
            <a:fillRect/>
          </a:stretch>
        </p:blipFill>
        <p:spPr>
          <a:xfrm>
            <a:off x="3343713" y="3429000"/>
            <a:ext cx="5504574" cy="2837476"/>
          </a:xfrm>
          <a:prstGeom prst="rect">
            <a:avLst/>
          </a:prstGeom>
        </p:spPr>
      </p:pic>
      <p:sp>
        <p:nvSpPr>
          <p:cNvPr id="2" name="Footer Placeholder 1">
            <a:extLst>
              <a:ext uri="{FF2B5EF4-FFF2-40B4-BE49-F238E27FC236}">
                <a16:creationId xmlns:a16="http://schemas.microsoft.com/office/drawing/2014/main" id="{F2D122BB-C25A-D82F-8141-4DCBF43331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88863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Different Types of Column and Bar Chart</a:t>
            </a:r>
          </a:p>
        </p:txBody>
      </p:sp>
      <p:sp>
        <p:nvSpPr>
          <p:cNvPr id="3" name="TextBox 2">
            <a:extLst>
              <a:ext uri="{FF2B5EF4-FFF2-40B4-BE49-F238E27FC236}">
                <a16:creationId xmlns:a16="http://schemas.microsoft.com/office/drawing/2014/main" id="{07FDCBC9-DBCC-27B3-436B-E0AE0E249992}"/>
              </a:ext>
            </a:extLst>
          </p:cNvPr>
          <p:cNvSpPr txBox="1"/>
          <p:nvPr/>
        </p:nvSpPr>
        <p:spPr>
          <a:xfrm>
            <a:off x="765207" y="1490943"/>
            <a:ext cx="5844315" cy="5016758"/>
          </a:xfrm>
          <a:prstGeom prst="rect">
            <a:avLst/>
          </a:prstGeom>
          <a:noFill/>
        </p:spPr>
        <p:txBody>
          <a:bodyPr wrap="square">
            <a:spAutoFit/>
          </a:bodyPr>
          <a:lstStyle/>
          <a:p>
            <a:pPr marL="285750" indent="-285750">
              <a:buFont typeface="Arial" panose="020B0604020202020204" pitchFamily="34" charset="0"/>
              <a:buChar char="•"/>
            </a:pPr>
            <a:r>
              <a:rPr lang="en-CA" sz="2000" b="1" dirty="0"/>
              <a:t>A stacked bar or column chart</a:t>
            </a:r>
            <a:r>
              <a:rPr lang="en-CA" sz="2000" dirty="0"/>
              <a:t> includes multiple elements in one bar. It shows the different series as a part of the same single-column bar, where the entire bar is the total.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clustered bar or column chart</a:t>
            </a:r>
            <a:r>
              <a:rPr lang="en-CA" sz="2000" dirty="0"/>
              <a:t> shows multiple bars to represent values, but this time, they are located next to each other instead of being stacked.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100% stacked bar or column chart</a:t>
            </a:r>
            <a:r>
              <a:rPr lang="en-CA" sz="2000" dirty="0"/>
              <a:t> shows the relative percentage of multiple data series in stacked bars, where the total of each stacked bar always equals 100%.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combo chart</a:t>
            </a:r>
            <a:r>
              <a:rPr lang="en-CA" sz="2000" dirty="0"/>
              <a:t> combines a column chart and a line chart.</a:t>
            </a:r>
            <a:endParaRPr lang="en-US" sz="2000" dirty="0"/>
          </a:p>
        </p:txBody>
      </p:sp>
      <p:pic>
        <p:nvPicPr>
          <p:cNvPr id="11" name="Picture 10" descr="A screenshot of a graph&#10;&#10;Description automatically generated">
            <a:extLst>
              <a:ext uri="{FF2B5EF4-FFF2-40B4-BE49-F238E27FC236}">
                <a16:creationId xmlns:a16="http://schemas.microsoft.com/office/drawing/2014/main" id="{F56A98DD-B2B4-7635-3B61-5E4A027E6E58}"/>
              </a:ext>
            </a:extLst>
          </p:cNvPr>
          <p:cNvPicPr>
            <a:picLocks noChangeAspect="1"/>
          </p:cNvPicPr>
          <p:nvPr/>
        </p:nvPicPr>
        <p:blipFill>
          <a:blip r:embed="rId2"/>
          <a:stretch>
            <a:fillRect/>
          </a:stretch>
        </p:blipFill>
        <p:spPr>
          <a:xfrm>
            <a:off x="6609522" y="2383636"/>
            <a:ext cx="5314122" cy="2743921"/>
          </a:xfrm>
          <a:prstGeom prst="rect">
            <a:avLst/>
          </a:prstGeom>
        </p:spPr>
      </p:pic>
      <p:sp>
        <p:nvSpPr>
          <p:cNvPr id="2" name="Footer Placeholder 1">
            <a:extLst>
              <a:ext uri="{FF2B5EF4-FFF2-40B4-BE49-F238E27FC236}">
                <a16:creationId xmlns:a16="http://schemas.microsoft.com/office/drawing/2014/main" id="{F5A9B825-62D0-9E3E-8F5B-C21B9258710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499022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0990555" y="6506160"/>
            <a:ext cx="523783" cy="365125"/>
          </a:xfrm>
        </p:spPr>
        <p:txBody>
          <a:bodyPr/>
          <a:lstStyle/>
          <a:p>
            <a:fld id="{F43B90E4-860F-204C-90CE-7C7F6EC99B67}" type="slidenum">
              <a:rPr lang="en-US" smtClean="0">
                <a:solidFill>
                  <a:schemeClr val="tx1"/>
                </a:solidFill>
              </a:rPr>
              <a:t>148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Line and Area Chart</a:t>
            </a:r>
          </a:p>
        </p:txBody>
      </p:sp>
      <p:sp>
        <p:nvSpPr>
          <p:cNvPr id="3" name="TextBox 2">
            <a:extLst>
              <a:ext uri="{FF2B5EF4-FFF2-40B4-BE49-F238E27FC236}">
                <a16:creationId xmlns:a16="http://schemas.microsoft.com/office/drawing/2014/main" id="{756252D0-8BEB-AD27-A6B6-30CF62E871FC}"/>
              </a:ext>
            </a:extLst>
          </p:cNvPr>
          <p:cNvSpPr txBox="1"/>
          <p:nvPr/>
        </p:nvSpPr>
        <p:spPr>
          <a:xfrm>
            <a:off x="765208" y="1679296"/>
            <a:ext cx="6097656" cy="3416320"/>
          </a:xfrm>
          <a:prstGeom prst="rect">
            <a:avLst/>
          </a:prstGeom>
          <a:noFill/>
        </p:spPr>
        <p:txBody>
          <a:bodyPr wrap="square">
            <a:spAutoFit/>
          </a:bodyPr>
          <a:lstStyle/>
          <a:p>
            <a:pPr marL="342900" indent="-342900">
              <a:buFont typeface="Arial" panose="020B0604020202020204" pitchFamily="34" charset="0"/>
              <a:buChar char="•"/>
            </a:pPr>
            <a:r>
              <a:rPr lang="en-CA" sz="2400" b="1" dirty="0"/>
              <a:t>Line charts</a:t>
            </a:r>
            <a:r>
              <a:rPr lang="en-CA" sz="2400" dirty="0"/>
              <a:t> show multiple lines in one chart. They emphasize the overall shape of an entire series of values, usually over time.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i="0" u="none" strike="noStrike" dirty="0">
                <a:solidFill>
                  <a:srgbClr val="05192D"/>
                </a:solidFill>
                <a:effectLst/>
              </a:rPr>
              <a:t>Area charts</a:t>
            </a:r>
            <a:r>
              <a:rPr lang="en-CA" sz="2400" b="0" i="0" u="none" strike="noStrike" dirty="0">
                <a:solidFill>
                  <a:srgbClr val="05192D"/>
                </a:solidFill>
                <a:effectLst/>
              </a:rPr>
              <a:t> are based on line charts with the area between the axis and line filled in.</a:t>
            </a:r>
            <a:endParaRPr lang="en-US" sz="2400" dirty="0"/>
          </a:p>
        </p:txBody>
      </p:sp>
      <p:pic>
        <p:nvPicPr>
          <p:cNvPr id="9" name="Picture 8" descr="A graph of a line&#10;&#10;Description automatically generated with medium confidence">
            <a:extLst>
              <a:ext uri="{FF2B5EF4-FFF2-40B4-BE49-F238E27FC236}">
                <a16:creationId xmlns:a16="http://schemas.microsoft.com/office/drawing/2014/main" id="{119329F3-B4B5-9DC0-CE7E-325D512A382E}"/>
              </a:ext>
            </a:extLst>
          </p:cNvPr>
          <p:cNvPicPr>
            <a:picLocks noChangeAspect="1"/>
          </p:cNvPicPr>
          <p:nvPr/>
        </p:nvPicPr>
        <p:blipFill>
          <a:blip r:embed="rId2"/>
          <a:stretch>
            <a:fillRect/>
          </a:stretch>
        </p:blipFill>
        <p:spPr>
          <a:xfrm>
            <a:off x="7019787" y="1387013"/>
            <a:ext cx="4748143" cy="1843523"/>
          </a:xfrm>
          <a:prstGeom prst="rect">
            <a:avLst/>
          </a:prstGeom>
        </p:spPr>
      </p:pic>
      <p:pic>
        <p:nvPicPr>
          <p:cNvPr id="11" name="Picture 10" descr="A graph with a blue and grey line&#10;&#10;Description automatically generated with medium confidence">
            <a:extLst>
              <a:ext uri="{FF2B5EF4-FFF2-40B4-BE49-F238E27FC236}">
                <a16:creationId xmlns:a16="http://schemas.microsoft.com/office/drawing/2014/main" id="{8447B010-D5EF-ED61-8FCB-485B58988644}"/>
              </a:ext>
            </a:extLst>
          </p:cNvPr>
          <p:cNvPicPr>
            <a:picLocks noChangeAspect="1"/>
          </p:cNvPicPr>
          <p:nvPr/>
        </p:nvPicPr>
        <p:blipFill>
          <a:blip r:embed="rId3"/>
          <a:stretch>
            <a:fillRect/>
          </a:stretch>
        </p:blipFill>
        <p:spPr>
          <a:xfrm>
            <a:off x="7019787" y="4004852"/>
            <a:ext cx="4628874" cy="2181528"/>
          </a:xfrm>
          <a:prstGeom prst="rect">
            <a:avLst/>
          </a:prstGeom>
        </p:spPr>
      </p:pic>
      <p:sp>
        <p:nvSpPr>
          <p:cNvPr id="2" name="Footer Placeholder 1">
            <a:extLst>
              <a:ext uri="{FF2B5EF4-FFF2-40B4-BE49-F238E27FC236}">
                <a16:creationId xmlns:a16="http://schemas.microsoft.com/office/drawing/2014/main" id="{B73542A2-6E59-7B21-D348-E6370FF5B5A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904604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Pie Charts, Donut Charts and Tree Maps </a:t>
            </a:r>
          </a:p>
        </p:txBody>
      </p:sp>
      <p:sp>
        <p:nvSpPr>
          <p:cNvPr id="3" name="TextBox 2">
            <a:extLst>
              <a:ext uri="{FF2B5EF4-FFF2-40B4-BE49-F238E27FC236}">
                <a16:creationId xmlns:a16="http://schemas.microsoft.com/office/drawing/2014/main" id="{D373048A-5980-1A40-4961-626AC7CF369A}"/>
              </a:ext>
            </a:extLst>
          </p:cNvPr>
          <p:cNvSpPr txBox="1"/>
          <p:nvPr/>
        </p:nvSpPr>
        <p:spPr>
          <a:xfrm>
            <a:off x="765208" y="1655370"/>
            <a:ext cx="5983462" cy="3785652"/>
          </a:xfrm>
          <a:prstGeom prst="rect">
            <a:avLst/>
          </a:prstGeom>
          <a:noFill/>
        </p:spPr>
        <p:txBody>
          <a:bodyPr wrap="square">
            <a:spAutoFit/>
          </a:bodyPr>
          <a:lstStyle/>
          <a:p>
            <a:pPr marL="342900" indent="-342900">
              <a:buFont typeface="Arial" panose="020B0604020202020204" pitchFamily="34" charset="0"/>
              <a:buChar char="•"/>
            </a:pPr>
            <a:r>
              <a:rPr lang="en-CA" sz="2400" b="1" dirty="0"/>
              <a:t>Pie charts </a:t>
            </a:r>
            <a:r>
              <a:rPr lang="en-CA" sz="2400" dirty="0"/>
              <a:t>show the relationship of parts to a whole. </a:t>
            </a:r>
            <a:r>
              <a:rPr lang="en-CA" sz="2400" b="1" dirty="0"/>
              <a:t>Donut charts </a:t>
            </a:r>
            <a:r>
              <a:rPr lang="en-CA" sz="2400" dirty="0"/>
              <a:t>are similar to pie charts. They show the relationship of parts to a whole.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Tree maps </a:t>
            </a:r>
            <a:r>
              <a:rPr lang="en-CA" sz="2400" dirty="0"/>
              <a:t>are yet another way of showing the relationship of parts to a whole. They are charts of colored rectangles, with size representing the proportional values.</a:t>
            </a:r>
            <a:endParaRPr lang="en-US" sz="2400" dirty="0"/>
          </a:p>
        </p:txBody>
      </p:sp>
      <p:pic>
        <p:nvPicPr>
          <p:cNvPr id="9" name="Picture 8" descr="A chart with a number of circles&#10;&#10;Description automatically generated with medium confidence">
            <a:extLst>
              <a:ext uri="{FF2B5EF4-FFF2-40B4-BE49-F238E27FC236}">
                <a16:creationId xmlns:a16="http://schemas.microsoft.com/office/drawing/2014/main" id="{D70DF067-55DA-3099-3BC4-24AE4362590A}"/>
              </a:ext>
            </a:extLst>
          </p:cNvPr>
          <p:cNvPicPr>
            <a:picLocks noChangeAspect="1"/>
          </p:cNvPicPr>
          <p:nvPr/>
        </p:nvPicPr>
        <p:blipFill>
          <a:blip r:embed="rId2"/>
          <a:stretch>
            <a:fillRect/>
          </a:stretch>
        </p:blipFill>
        <p:spPr>
          <a:xfrm>
            <a:off x="7177156" y="1307297"/>
            <a:ext cx="4719308" cy="2260064"/>
          </a:xfrm>
          <a:prstGeom prst="rect">
            <a:avLst/>
          </a:prstGeom>
        </p:spPr>
      </p:pic>
      <p:pic>
        <p:nvPicPr>
          <p:cNvPr id="11" name="Picture 10" descr="A colorful squares with white text&#10;&#10;Description automatically generated">
            <a:extLst>
              <a:ext uri="{FF2B5EF4-FFF2-40B4-BE49-F238E27FC236}">
                <a16:creationId xmlns:a16="http://schemas.microsoft.com/office/drawing/2014/main" id="{54AEBF49-C050-1F9C-7C1B-CBD674C58E27}"/>
              </a:ext>
            </a:extLst>
          </p:cNvPr>
          <p:cNvPicPr>
            <a:picLocks noChangeAspect="1"/>
          </p:cNvPicPr>
          <p:nvPr/>
        </p:nvPicPr>
        <p:blipFill>
          <a:blip r:embed="rId3"/>
          <a:stretch>
            <a:fillRect/>
          </a:stretch>
        </p:blipFill>
        <p:spPr>
          <a:xfrm>
            <a:off x="7177156" y="3691924"/>
            <a:ext cx="4719308" cy="2676387"/>
          </a:xfrm>
          <a:prstGeom prst="rect">
            <a:avLst/>
          </a:prstGeom>
        </p:spPr>
      </p:pic>
      <p:sp>
        <p:nvSpPr>
          <p:cNvPr id="2" name="Footer Placeholder 1">
            <a:extLst>
              <a:ext uri="{FF2B5EF4-FFF2-40B4-BE49-F238E27FC236}">
                <a16:creationId xmlns:a16="http://schemas.microsoft.com/office/drawing/2014/main" id="{AF41FF1C-C917-454B-FCC6-8E83FDD50FA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7576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61A25691-EC04-72AF-DE16-0D253A2BB53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Power BI</a:t>
            </a:r>
          </a:p>
        </p:txBody>
      </p:sp>
      <p:sp>
        <p:nvSpPr>
          <p:cNvPr id="3" name="TextBox 2">
            <a:extLst>
              <a:ext uri="{FF2B5EF4-FFF2-40B4-BE49-F238E27FC236}">
                <a16:creationId xmlns:a16="http://schemas.microsoft.com/office/drawing/2014/main" id="{764F2C76-EFEA-7261-08E9-C7367D586C07}"/>
              </a:ext>
            </a:extLst>
          </p:cNvPr>
          <p:cNvSpPr txBox="1"/>
          <p:nvPr/>
        </p:nvSpPr>
        <p:spPr>
          <a:xfrm>
            <a:off x="683315" y="1718293"/>
            <a:ext cx="6097656" cy="4154984"/>
          </a:xfrm>
          <a:prstGeom prst="rect">
            <a:avLst/>
          </a:prstGeom>
          <a:noFill/>
        </p:spPr>
        <p:txBody>
          <a:bodyPr wrap="square">
            <a:spAutoFit/>
          </a:bodyPr>
          <a:lstStyle/>
          <a:p>
            <a:pPr marL="342900" indent="-342900">
              <a:buFont typeface="Arial" panose="020B0604020202020204" pitchFamily="34" charset="0"/>
              <a:buChar char="•"/>
            </a:pPr>
            <a:r>
              <a:rPr lang="en-CA" sz="2400" dirty="0"/>
              <a:t>Other Visualizations are designed to show one or two values and are used to show the overall level of performance.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Cards</a:t>
            </a:r>
            <a:r>
              <a:rPr lang="en-CA" sz="2400" dirty="0"/>
              <a:t> show one value, whereas </a:t>
            </a:r>
            <a:r>
              <a:rPr lang="en-CA" sz="2400" b="1" dirty="0"/>
              <a:t>multi-row cards</a:t>
            </a:r>
            <a:r>
              <a:rPr lang="en-CA" sz="2400" dirty="0"/>
              <a:t> can display multiple.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Gauge</a:t>
            </a:r>
            <a:r>
              <a:rPr lang="en-CA" sz="2400" dirty="0"/>
              <a:t> and </a:t>
            </a:r>
            <a:r>
              <a:rPr lang="en-CA" sz="2400" b="1" dirty="0"/>
              <a:t>KPIs</a:t>
            </a:r>
            <a:r>
              <a:rPr lang="en-CA" sz="2400" dirty="0"/>
              <a:t> are designed to show actual data compared to budgeted data.</a:t>
            </a:r>
            <a:endParaRPr lang="en-US" sz="2400" dirty="0"/>
          </a:p>
        </p:txBody>
      </p:sp>
      <p:pic>
        <p:nvPicPr>
          <p:cNvPr id="9" name="Picture 8" descr="A screenshot of a credit card&#10;&#10;Description automatically generated">
            <a:extLst>
              <a:ext uri="{FF2B5EF4-FFF2-40B4-BE49-F238E27FC236}">
                <a16:creationId xmlns:a16="http://schemas.microsoft.com/office/drawing/2014/main" id="{C7BDB8D7-A72A-20BA-1AA5-9BF1D24B94F6}"/>
              </a:ext>
            </a:extLst>
          </p:cNvPr>
          <p:cNvPicPr>
            <a:picLocks noChangeAspect="1"/>
          </p:cNvPicPr>
          <p:nvPr/>
        </p:nvPicPr>
        <p:blipFill>
          <a:blip r:embed="rId2"/>
          <a:stretch>
            <a:fillRect/>
          </a:stretch>
        </p:blipFill>
        <p:spPr>
          <a:xfrm>
            <a:off x="6977269" y="2017019"/>
            <a:ext cx="4990643" cy="3003313"/>
          </a:xfrm>
          <a:prstGeom prst="rect">
            <a:avLst/>
          </a:prstGeom>
        </p:spPr>
      </p:pic>
      <p:sp>
        <p:nvSpPr>
          <p:cNvPr id="10" name="TextBox 9">
            <a:extLst>
              <a:ext uri="{FF2B5EF4-FFF2-40B4-BE49-F238E27FC236}">
                <a16:creationId xmlns:a16="http://schemas.microsoft.com/office/drawing/2014/main" id="{D7B79C38-F709-B3FD-CD23-D2C9BE9A6492}"/>
              </a:ext>
            </a:extLst>
          </p:cNvPr>
          <p:cNvSpPr txBox="1"/>
          <p:nvPr/>
        </p:nvSpPr>
        <p:spPr>
          <a:xfrm>
            <a:off x="7643192" y="5534778"/>
            <a:ext cx="1536831" cy="400110"/>
          </a:xfrm>
          <a:prstGeom prst="rect">
            <a:avLst/>
          </a:prstGeom>
          <a:noFill/>
        </p:spPr>
        <p:txBody>
          <a:bodyPr wrap="none" rtlCol="0">
            <a:spAutoFit/>
          </a:bodyPr>
          <a:lstStyle/>
          <a:p>
            <a:r>
              <a:rPr lang="en-US" sz="2000" dirty="0">
                <a:highlight>
                  <a:srgbClr val="FFFF00"/>
                </a:highlight>
              </a:rPr>
              <a:t>What is KPI? </a:t>
            </a:r>
          </a:p>
        </p:txBody>
      </p:sp>
      <p:sp>
        <p:nvSpPr>
          <p:cNvPr id="2" name="Footer Placeholder 1">
            <a:extLst>
              <a:ext uri="{FF2B5EF4-FFF2-40B4-BE49-F238E27FC236}">
                <a16:creationId xmlns:a16="http://schemas.microsoft.com/office/drawing/2014/main" id="{42EB334A-46C2-95E3-D58D-8A40E78FAF5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30935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26066" y="6506160"/>
            <a:ext cx="488272" cy="365125"/>
          </a:xfrm>
        </p:spPr>
        <p:txBody>
          <a:bodyPr/>
          <a:lstStyle/>
          <a:p>
            <a:fld id="{F43B90E4-860F-204C-90CE-7C7F6EC99B67}" type="slidenum">
              <a:rPr lang="en-US" smtClean="0">
                <a:solidFill>
                  <a:schemeClr val="tx1"/>
                </a:solidFill>
              </a:rPr>
              <a:t>151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Tables and Matrix</a:t>
            </a:r>
          </a:p>
        </p:txBody>
      </p:sp>
      <p:sp>
        <p:nvSpPr>
          <p:cNvPr id="3" name="TextBox 2">
            <a:extLst>
              <a:ext uri="{FF2B5EF4-FFF2-40B4-BE49-F238E27FC236}">
                <a16:creationId xmlns:a16="http://schemas.microsoft.com/office/drawing/2014/main" id="{0A28D13E-9C9D-3A39-9B09-5831A8F27BCD}"/>
              </a:ext>
            </a:extLst>
          </p:cNvPr>
          <p:cNvSpPr txBox="1"/>
          <p:nvPr/>
        </p:nvSpPr>
        <p:spPr>
          <a:xfrm>
            <a:off x="765208" y="1478411"/>
            <a:ext cx="4164601" cy="4154984"/>
          </a:xfrm>
          <a:prstGeom prst="rect">
            <a:avLst/>
          </a:prstGeom>
          <a:noFill/>
        </p:spPr>
        <p:txBody>
          <a:bodyPr wrap="square">
            <a:spAutoFit/>
          </a:bodyPr>
          <a:lstStyle/>
          <a:p>
            <a:pPr marL="285750" indent="-285750">
              <a:buFont typeface="Arial" panose="020B0604020202020204" pitchFamily="34" charset="0"/>
              <a:buChar char="•"/>
            </a:pPr>
            <a:r>
              <a:rPr lang="en-CA" sz="2400" dirty="0"/>
              <a:t>Both of these visualizations show detailed text data in a tabular format. </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 </a:t>
            </a:r>
            <a:r>
              <a:rPr lang="en-CA" sz="2400" b="1" dirty="0"/>
              <a:t>matrix</a:t>
            </a:r>
            <a:r>
              <a:rPr lang="en-CA" sz="2400" dirty="0"/>
              <a:t> is similar to a table in that it is made up of rows and columns. However, a matrix can be collapsed and expanded by rows and/or columns</a:t>
            </a: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8E4EF358-0AAF-7E03-5BEC-FE2C3500CD70}"/>
              </a:ext>
            </a:extLst>
          </p:cNvPr>
          <p:cNvPicPr>
            <a:picLocks noChangeAspect="1"/>
          </p:cNvPicPr>
          <p:nvPr/>
        </p:nvPicPr>
        <p:blipFill>
          <a:blip r:embed="rId2"/>
          <a:stretch>
            <a:fillRect/>
          </a:stretch>
        </p:blipFill>
        <p:spPr>
          <a:xfrm>
            <a:off x="5034009" y="1807730"/>
            <a:ext cx="6480329" cy="3063685"/>
          </a:xfrm>
          <a:prstGeom prst="rect">
            <a:avLst/>
          </a:prstGeom>
        </p:spPr>
      </p:pic>
      <p:sp>
        <p:nvSpPr>
          <p:cNvPr id="2" name="Footer Placeholder 1">
            <a:extLst>
              <a:ext uri="{FF2B5EF4-FFF2-40B4-BE49-F238E27FC236}">
                <a16:creationId xmlns:a16="http://schemas.microsoft.com/office/drawing/2014/main" id="{05A77FED-E8A8-300B-D174-EF021B26836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258584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Sorting in Visualizations</a:t>
            </a:r>
          </a:p>
        </p:txBody>
      </p:sp>
      <p:sp>
        <p:nvSpPr>
          <p:cNvPr id="2" name="TextBox 1">
            <a:extLst>
              <a:ext uri="{FF2B5EF4-FFF2-40B4-BE49-F238E27FC236}">
                <a16:creationId xmlns:a16="http://schemas.microsoft.com/office/drawing/2014/main" id="{D1116535-F0ED-FBF1-A48B-44E3D63ACA6F}"/>
              </a:ext>
            </a:extLst>
          </p:cNvPr>
          <p:cNvSpPr txBox="1"/>
          <p:nvPr/>
        </p:nvSpPr>
        <p:spPr>
          <a:xfrm>
            <a:off x="765208" y="1376039"/>
            <a:ext cx="10607087"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Let’s start by adding the </a:t>
            </a:r>
            <a:r>
              <a:rPr lang="en-US" sz="2400" dirty="0" err="1"/>
              <a:t>DimDate</a:t>
            </a:r>
            <a:r>
              <a:rPr lang="en-US" sz="2400" dirty="0"/>
              <a:t> table to your WWI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Make the relationship between the </a:t>
            </a:r>
            <a:r>
              <a:rPr lang="en-US" sz="2400" dirty="0" err="1"/>
              <a:t>DimDate</a:t>
            </a:r>
            <a:r>
              <a:rPr lang="en-US" sz="2400" dirty="0"/>
              <a:t> and </a:t>
            </a:r>
            <a:r>
              <a:rPr lang="en-US" sz="2400" dirty="0" err="1"/>
              <a:t>FactSales</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Plot a bar chart for the Profit and Tax amount based on Month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Add a Slicer for selecting years </a:t>
            </a:r>
          </a:p>
          <a:p>
            <a:r>
              <a:rPr lang="en-US" sz="2400" dirty="0"/>
              <a:t>Slicer &gt;&gt; Visual &gt;&gt; Slicer settings &gt;&gt; Selection &gt;&gt; Notice the different options for selection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Sort the Years (the three dots &gt;&gt; sort axis) in the Slicer in descending instead of ascending </a:t>
            </a:r>
          </a:p>
          <a:p>
            <a:endParaRPr lang="en-US" sz="2400" dirty="0"/>
          </a:p>
        </p:txBody>
      </p:sp>
      <p:sp>
        <p:nvSpPr>
          <p:cNvPr id="3" name="Footer Placeholder 2">
            <a:extLst>
              <a:ext uri="{FF2B5EF4-FFF2-40B4-BE49-F238E27FC236}">
                <a16:creationId xmlns:a16="http://schemas.microsoft.com/office/drawing/2014/main" id="{E7852CB8-76E0-09DC-19FD-BAC17ECA39B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00191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Sorting in Visualizations</a:t>
            </a:r>
          </a:p>
        </p:txBody>
      </p:sp>
      <p:sp>
        <p:nvSpPr>
          <p:cNvPr id="2" name="TextBox 1">
            <a:extLst>
              <a:ext uri="{FF2B5EF4-FFF2-40B4-BE49-F238E27FC236}">
                <a16:creationId xmlns:a16="http://schemas.microsoft.com/office/drawing/2014/main" id="{D1116535-F0ED-FBF1-A48B-44E3D63ACA6F}"/>
              </a:ext>
            </a:extLst>
          </p:cNvPr>
          <p:cNvSpPr txBox="1"/>
          <p:nvPr/>
        </p:nvSpPr>
        <p:spPr>
          <a:xfrm>
            <a:off x="765209" y="1376039"/>
            <a:ext cx="5191708"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Now, sort the clustered bar chart based on the </a:t>
            </a:r>
            <a:r>
              <a:rPr lang="en-US" sz="2400" dirty="0" err="1"/>
              <a:t>MonthName</a:t>
            </a:r>
            <a:r>
              <a:rPr lang="en-US" sz="2400" dirty="0"/>
              <a:t> (is it correct?)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about if we order in ascending order?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CA" sz="2400" b="0" i="0" u="none" strike="noStrike" dirty="0">
                <a:solidFill>
                  <a:srgbClr val="05192D"/>
                </a:solidFill>
                <a:effectLst/>
                <a:latin typeface="Studio-Feixen-Sans"/>
              </a:rPr>
              <a:t>What should be done to sort the data from January to December correctly?</a:t>
            </a:r>
          </a:p>
          <a:p>
            <a:pPr marL="342900" indent="-342900">
              <a:buFont typeface="Arial" panose="020B0604020202020204" pitchFamily="34" charset="0"/>
              <a:buChar char="•"/>
            </a:pPr>
            <a:endParaRPr lang="en-CA" sz="2400" dirty="0">
              <a:solidFill>
                <a:srgbClr val="05192D"/>
              </a:solidFill>
              <a:latin typeface="Studio-Feixen-Sans"/>
            </a:endParaRPr>
          </a:p>
          <a:p>
            <a:pPr marL="342900" indent="-342900">
              <a:buFont typeface="Arial" panose="020B0604020202020204" pitchFamily="34" charset="0"/>
              <a:buChar char="•"/>
            </a:pPr>
            <a:r>
              <a:rPr lang="en-CA" sz="2400" b="0" i="0" u="none" strike="noStrike" dirty="0">
                <a:solidFill>
                  <a:srgbClr val="05192D"/>
                </a:solidFill>
                <a:effectLst/>
                <a:latin typeface="Studio-Feixen-Sans"/>
              </a:rPr>
              <a:t>Table View &gt;&gt; </a:t>
            </a:r>
            <a:r>
              <a:rPr lang="en-CA" sz="2400" b="0" i="0" u="none" strike="noStrike" dirty="0" err="1">
                <a:solidFill>
                  <a:srgbClr val="05192D"/>
                </a:solidFill>
                <a:effectLst/>
                <a:latin typeface="Studio-Feixen-Sans"/>
              </a:rPr>
              <a:t>DimDate</a:t>
            </a:r>
            <a:r>
              <a:rPr lang="en-CA" sz="2400" b="0" i="0" u="none" strike="noStrike" dirty="0">
                <a:solidFill>
                  <a:srgbClr val="05192D"/>
                </a:solidFill>
                <a:effectLst/>
                <a:latin typeface="Studio-Feixen-Sans"/>
              </a:rPr>
              <a:t> &gt;&gt; Month &gt;&gt; Sort by column &gt;&gt; Month Number </a:t>
            </a:r>
            <a:endParaRPr lang="en-US" sz="2400" dirty="0"/>
          </a:p>
          <a:p>
            <a:endParaRPr lang="en-US" sz="2400" dirty="0"/>
          </a:p>
        </p:txBody>
      </p:sp>
      <p:pic>
        <p:nvPicPr>
          <p:cNvPr id="6" name="Picture 5" descr="A graph of a graph with numbers&#10;&#10;Description automatically generated with medium confidence">
            <a:extLst>
              <a:ext uri="{FF2B5EF4-FFF2-40B4-BE49-F238E27FC236}">
                <a16:creationId xmlns:a16="http://schemas.microsoft.com/office/drawing/2014/main" id="{373FE7BD-8631-8FC7-955D-83B67C2E9F40}"/>
              </a:ext>
            </a:extLst>
          </p:cNvPr>
          <p:cNvPicPr>
            <a:picLocks noChangeAspect="1"/>
          </p:cNvPicPr>
          <p:nvPr/>
        </p:nvPicPr>
        <p:blipFill>
          <a:blip r:embed="rId2"/>
          <a:stretch>
            <a:fillRect/>
          </a:stretch>
        </p:blipFill>
        <p:spPr>
          <a:xfrm>
            <a:off x="6096000" y="1949567"/>
            <a:ext cx="5480340" cy="3746590"/>
          </a:xfrm>
          <a:prstGeom prst="rect">
            <a:avLst/>
          </a:prstGeom>
        </p:spPr>
      </p:pic>
      <p:sp>
        <p:nvSpPr>
          <p:cNvPr id="3" name="Footer Placeholder 2">
            <a:extLst>
              <a:ext uri="{FF2B5EF4-FFF2-40B4-BE49-F238E27FC236}">
                <a16:creationId xmlns:a16="http://schemas.microsoft.com/office/drawing/2014/main" id="{EE6DA3D1-FA60-ADB3-2360-23FF53B256A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09235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Drilling Down</a:t>
            </a:r>
          </a:p>
        </p:txBody>
      </p:sp>
      <p:sp>
        <p:nvSpPr>
          <p:cNvPr id="2" name="TextBox 1">
            <a:extLst>
              <a:ext uri="{FF2B5EF4-FFF2-40B4-BE49-F238E27FC236}">
                <a16:creationId xmlns:a16="http://schemas.microsoft.com/office/drawing/2014/main" id="{D4B173E9-B30F-C5F6-C52A-CBC1565D3E6E}"/>
              </a:ext>
            </a:extLst>
          </p:cNvPr>
          <p:cNvSpPr txBox="1"/>
          <p:nvPr/>
        </p:nvSpPr>
        <p:spPr>
          <a:xfrm>
            <a:off x="765208" y="1432711"/>
            <a:ext cx="6092176"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It will help you to reveal additional details by drilling down.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CA" sz="2000" b="0" i="0" u="none" strike="noStrike" dirty="0">
                <a:solidFill>
                  <a:srgbClr val="05192D"/>
                </a:solidFill>
                <a:effectLst/>
              </a:rPr>
              <a:t>Drilling down allows a single visual to show data at a high level and then gives the user the option to look at the data at a more detailed level.</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This action is made possible by creating hierarchies. An example of a hierarchy might be </a:t>
            </a:r>
            <a:r>
              <a:rPr lang="en-CA" sz="2000" b="1" i="0" u="none" strike="noStrike" dirty="0">
                <a:solidFill>
                  <a:srgbClr val="05192D"/>
                </a:solidFill>
                <a:effectLst/>
              </a:rPr>
              <a:t>Year-Quarter-Month-Day</a:t>
            </a:r>
            <a:r>
              <a:rPr lang="en-CA" sz="2000" b="0" i="0" u="none" strike="noStrike" dirty="0">
                <a:solidFill>
                  <a:srgbClr val="05192D"/>
                </a:solidFill>
                <a:effectLst/>
              </a:rPr>
              <a:t> or </a:t>
            </a:r>
            <a:r>
              <a:rPr lang="en-CA" sz="2000" b="1" i="0" u="none" strike="noStrike" dirty="0">
                <a:solidFill>
                  <a:srgbClr val="05192D"/>
                </a:solidFill>
                <a:effectLst/>
              </a:rPr>
              <a:t>Company-Region-Country-Division-Unit</a:t>
            </a:r>
            <a:r>
              <a:rPr lang="en-CA" sz="2000" b="0" i="0" u="none" strike="noStrike" dirty="0">
                <a:solidFill>
                  <a:srgbClr val="05192D"/>
                </a:solidFill>
                <a:effectLst/>
              </a:rPr>
              <a:t>.</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Once a hierarchy is created, you can navigate up and down to lower levels.</a:t>
            </a:r>
            <a:endParaRPr lang="en-US" sz="2000" dirty="0"/>
          </a:p>
        </p:txBody>
      </p:sp>
      <p:sp>
        <p:nvSpPr>
          <p:cNvPr id="6" name="TextBox 5">
            <a:extLst>
              <a:ext uri="{FF2B5EF4-FFF2-40B4-BE49-F238E27FC236}">
                <a16:creationId xmlns:a16="http://schemas.microsoft.com/office/drawing/2014/main" id="{120960FD-6009-873C-8331-EA1BA008AAD7}"/>
              </a:ext>
            </a:extLst>
          </p:cNvPr>
          <p:cNvSpPr txBox="1"/>
          <p:nvPr/>
        </p:nvSpPr>
        <p:spPr>
          <a:xfrm>
            <a:off x="7397319" y="1432711"/>
            <a:ext cx="4330084" cy="1015663"/>
          </a:xfrm>
          <a:prstGeom prst="rect">
            <a:avLst/>
          </a:prstGeom>
          <a:noFill/>
        </p:spPr>
        <p:txBody>
          <a:bodyPr wrap="square">
            <a:spAutoFit/>
          </a:bodyPr>
          <a:lstStyle/>
          <a:p>
            <a:r>
              <a:rPr lang="en-CA" sz="2000" b="0" i="0" u="none" strike="noStrike" dirty="0">
                <a:solidFill>
                  <a:srgbClr val="05192D"/>
                </a:solidFill>
                <a:effectLst/>
                <a:latin typeface="Studio-Feixen-Sans"/>
              </a:rPr>
              <a:t>Selecting the double arrows icon drills down on all fields at once. It takes you to the next level in the hierarchy.</a:t>
            </a:r>
            <a:endParaRPr lang="en-US" sz="2000" dirty="0"/>
          </a:p>
        </p:txBody>
      </p:sp>
      <p:pic>
        <p:nvPicPr>
          <p:cNvPr id="10" name="Picture 9" descr="A graph of a graph&#10;&#10;Description automatically generated with medium confidence">
            <a:extLst>
              <a:ext uri="{FF2B5EF4-FFF2-40B4-BE49-F238E27FC236}">
                <a16:creationId xmlns:a16="http://schemas.microsoft.com/office/drawing/2014/main" id="{8FF23101-74D8-1BF8-06FD-82334CB0D80B}"/>
              </a:ext>
            </a:extLst>
          </p:cNvPr>
          <p:cNvPicPr>
            <a:picLocks noChangeAspect="1"/>
          </p:cNvPicPr>
          <p:nvPr/>
        </p:nvPicPr>
        <p:blipFill>
          <a:blip r:embed="rId2"/>
          <a:stretch>
            <a:fillRect/>
          </a:stretch>
        </p:blipFill>
        <p:spPr>
          <a:xfrm>
            <a:off x="7167918" y="2686245"/>
            <a:ext cx="4788886" cy="3346536"/>
          </a:xfrm>
          <a:prstGeom prst="rect">
            <a:avLst/>
          </a:prstGeom>
        </p:spPr>
      </p:pic>
      <p:sp>
        <p:nvSpPr>
          <p:cNvPr id="3" name="Footer Placeholder 2">
            <a:extLst>
              <a:ext uri="{FF2B5EF4-FFF2-40B4-BE49-F238E27FC236}">
                <a16:creationId xmlns:a16="http://schemas.microsoft.com/office/drawing/2014/main" id="{2A1AE774-2239-9B03-EA2B-22FA6273005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901475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Filtering</a:t>
            </a:r>
          </a:p>
        </p:txBody>
      </p:sp>
      <p:sp>
        <p:nvSpPr>
          <p:cNvPr id="3" name="TextBox 2">
            <a:extLst>
              <a:ext uri="{FF2B5EF4-FFF2-40B4-BE49-F238E27FC236}">
                <a16:creationId xmlns:a16="http://schemas.microsoft.com/office/drawing/2014/main" id="{2C6B8F21-DA42-9552-CBFC-26C9D18DB6BD}"/>
              </a:ext>
            </a:extLst>
          </p:cNvPr>
          <p:cNvSpPr txBox="1"/>
          <p:nvPr/>
        </p:nvSpPr>
        <p:spPr>
          <a:xfrm>
            <a:off x="765208" y="1415962"/>
            <a:ext cx="6094520"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Often, you don't want to look at all of your data at once but rather display data based on some selected criteria.</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Using filters, you can filter out unnecessary information.</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Examples: </a:t>
            </a:r>
          </a:p>
          <a:p>
            <a:pPr marL="342900" indent="-342900">
              <a:buFont typeface="Arial" panose="020B0604020202020204" pitchFamily="34" charset="0"/>
              <a:buChar char="•"/>
            </a:pPr>
            <a:endParaRPr lang="en-CA" sz="2400" dirty="0">
              <a:solidFill>
                <a:srgbClr val="05192D"/>
              </a:solidFill>
            </a:endParaRPr>
          </a:p>
          <a:p>
            <a:pPr marL="900000" indent="-342900">
              <a:buFont typeface="Arial" panose="020B0604020202020204" pitchFamily="34" charset="0"/>
              <a:buChar char="•"/>
            </a:pPr>
            <a:r>
              <a:rPr lang="en-CA" sz="2400" dirty="0">
                <a:solidFill>
                  <a:srgbClr val="05192D"/>
                </a:solidFill>
              </a:rPr>
              <a:t>Filter on one year or one customer</a:t>
            </a:r>
          </a:p>
          <a:p>
            <a:pPr marL="900000" indent="-342900">
              <a:buFont typeface="Arial" panose="020B0604020202020204" pitchFamily="34" charset="0"/>
              <a:buChar char="•"/>
            </a:pPr>
            <a:r>
              <a:rPr lang="en-CA" sz="2400" dirty="0">
                <a:solidFill>
                  <a:srgbClr val="05192D"/>
                </a:solidFill>
              </a:rPr>
              <a:t>Show the top 5 regions </a:t>
            </a:r>
            <a:endParaRPr lang="en-US" sz="2400" dirty="0"/>
          </a:p>
        </p:txBody>
      </p:sp>
      <p:sp>
        <p:nvSpPr>
          <p:cNvPr id="2" name="Footer Placeholder 1">
            <a:extLst>
              <a:ext uri="{FF2B5EF4-FFF2-40B4-BE49-F238E27FC236}">
                <a16:creationId xmlns:a16="http://schemas.microsoft.com/office/drawing/2014/main" id="{3CACD777-FC62-9C86-8A2F-13EB6D6B64E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308853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Filtering</a:t>
            </a:r>
          </a:p>
        </p:txBody>
      </p:sp>
      <p:sp>
        <p:nvSpPr>
          <p:cNvPr id="2" name="TextBox 1">
            <a:extLst>
              <a:ext uri="{FF2B5EF4-FFF2-40B4-BE49-F238E27FC236}">
                <a16:creationId xmlns:a16="http://schemas.microsoft.com/office/drawing/2014/main" id="{D2CE9F2F-01C8-FDD7-2033-0EBC784F4C55}"/>
              </a:ext>
            </a:extLst>
          </p:cNvPr>
          <p:cNvSpPr txBox="1"/>
          <p:nvPr/>
        </p:nvSpPr>
        <p:spPr>
          <a:xfrm>
            <a:off x="765209" y="1429305"/>
            <a:ext cx="4721192" cy="3046988"/>
          </a:xfrm>
          <a:prstGeom prst="rect">
            <a:avLst/>
          </a:prstGeom>
          <a:noFill/>
        </p:spPr>
        <p:txBody>
          <a:bodyPr wrap="square" rtlCol="0">
            <a:spAutoFit/>
          </a:bodyPr>
          <a:lstStyle/>
          <a:p>
            <a:r>
              <a:rPr lang="en-US" sz="2400" dirty="0"/>
              <a:t>Types of filters in Power BI:</a:t>
            </a:r>
          </a:p>
          <a:p>
            <a:r>
              <a:rPr lang="en-US" sz="2400" dirty="0"/>
              <a:t> </a:t>
            </a:r>
          </a:p>
          <a:p>
            <a:endParaRPr lang="en-US" sz="2400" dirty="0"/>
          </a:p>
          <a:p>
            <a:pPr marL="285750" indent="-285750">
              <a:buFont typeface="Arial" panose="020B0604020202020204" pitchFamily="34" charset="0"/>
              <a:buChar char="•"/>
            </a:pPr>
            <a:r>
              <a:rPr lang="en-US" sz="2400" dirty="0"/>
              <a:t>Visual-level filters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Page-level filters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Report-level filters</a:t>
            </a:r>
          </a:p>
        </p:txBody>
      </p:sp>
      <p:pic>
        <p:nvPicPr>
          <p:cNvPr id="6" name="Picture 5" descr="A screenshot of a chat&#10;&#10;Description automatically generated">
            <a:extLst>
              <a:ext uri="{FF2B5EF4-FFF2-40B4-BE49-F238E27FC236}">
                <a16:creationId xmlns:a16="http://schemas.microsoft.com/office/drawing/2014/main" id="{0C50A0CE-C788-185B-49C4-3A713B1C430A}"/>
              </a:ext>
            </a:extLst>
          </p:cNvPr>
          <p:cNvPicPr>
            <a:picLocks noChangeAspect="1"/>
          </p:cNvPicPr>
          <p:nvPr/>
        </p:nvPicPr>
        <p:blipFill>
          <a:blip r:embed="rId2"/>
          <a:stretch>
            <a:fillRect/>
          </a:stretch>
        </p:blipFill>
        <p:spPr>
          <a:xfrm>
            <a:off x="6832538" y="579484"/>
            <a:ext cx="3110452" cy="5180877"/>
          </a:xfrm>
          <a:prstGeom prst="rect">
            <a:avLst/>
          </a:prstGeom>
        </p:spPr>
      </p:pic>
      <p:sp>
        <p:nvSpPr>
          <p:cNvPr id="9" name="Rectangle 8">
            <a:extLst>
              <a:ext uri="{FF2B5EF4-FFF2-40B4-BE49-F238E27FC236}">
                <a16:creationId xmlns:a16="http://schemas.microsoft.com/office/drawing/2014/main" id="{663DBC9B-B807-40C3-8070-3A74C31D6729}"/>
              </a:ext>
            </a:extLst>
          </p:cNvPr>
          <p:cNvSpPr/>
          <p:nvPr/>
        </p:nvSpPr>
        <p:spPr>
          <a:xfrm>
            <a:off x="6832538" y="1405105"/>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CF948C-32C2-8DB4-D4CD-880B21E8FD13}"/>
              </a:ext>
            </a:extLst>
          </p:cNvPr>
          <p:cNvSpPr/>
          <p:nvPr/>
        </p:nvSpPr>
        <p:spPr>
          <a:xfrm>
            <a:off x="6832537" y="3308323"/>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56E5B4-8665-415C-8736-AF787E06B093}"/>
              </a:ext>
            </a:extLst>
          </p:cNvPr>
          <p:cNvSpPr/>
          <p:nvPr/>
        </p:nvSpPr>
        <p:spPr>
          <a:xfrm>
            <a:off x="6832537" y="4236685"/>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E1BDD58-5796-961E-5068-097480398D9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61927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a:t>
            </a:r>
          </a:p>
        </p:txBody>
      </p:sp>
      <p:sp>
        <p:nvSpPr>
          <p:cNvPr id="2" name="TextBox 1">
            <a:extLst>
              <a:ext uri="{FF2B5EF4-FFF2-40B4-BE49-F238E27FC236}">
                <a16:creationId xmlns:a16="http://schemas.microsoft.com/office/drawing/2014/main" id="{291C1D55-224E-ED9C-BEEB-E908F510ED05}"/>
              </a:ext>
            </a:extLst>
          </p:cNvPr>
          <p:cNvSpPr txBox="1"/>
          <p:nvPr/>
        </p:nvSpPr>
        <p:spPr>
          <a:xfrm>
            <a:off x="765207" y="1422400"/>
            <a:ext cx="6612137" cy="5293757"/>
          </a:xfrm>
          <a:prstGeom prst="rect">
            <a:avLst/>
          </a:prstGeom>
          <a:noFill/>
        </p:spPr>
        <p:txBody>
          <a:bodyPr wrap="square" rtlCol="0">
            <a:spAutoFit/>
          </a:bodyPr>
          <a:lstStyle/>
          <a:p>
            <a:pPr marL="342900" indent="-342900">
              <a:buFont typeface="Arial" panose="020B0604020202020204" pitchFamily="34" charset="0"/>
              <a:buChar char="•"/>
            </a:pPr>
            <a:r>
              <a:rPr lang="en-CA" sz="2000" dirty="0"/>
              <a:t>An important feature of Power BI is the ability to connect to various data sources, such as </a:t>
            </a:r>
            <a:r>
              <a:rPr lang="en-CA" sz="2000" b="1" dirty="0">
                <a:solidFill>
                  <a:srgbClr val="0070C0"/>
                </a:solidFill>
              </a:rPr>
              <a:t>SQL Server</a:t>
            </a:r>
            <a:r>
              <a:rPr lang="en-CA" sz="2000" dirty="0"/>
              <a:t>, using its connectors. </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dirty="0"/>
              <a:t>To connect to SQL Server: </a:t>
            </a:r>
          </a:p>
          <a:p>
            <a:pPr marL="342900" indent="-342900">
              <a:buFont typeface="Arial" panose="020B0604020202020204" pitchFamily="34" charset="0"/>
              <a:buChar char="•"/>
            </a:pPr>
            <a:endParaRPr lang="en-CA" sz="2000" dirty="0"/>
          </a:p>
          <a:p>
            <a:pPr marL="900000" indent="-342900">
              <a:buFont typeface="Arial" panose="020B0604020202020204" pitchFamily="34" charset="0"/>
              <a:buChar char="•"/>
            </a:pPr>
            <a:r>
              <a:rPr lang="en-CA" dirty="0"/>
              <a:t>Select the </a:t>
            </a:r>
            <a:r>
              <a:rPr lang="en-CA" b="1" dirty="0"/>
              <a:t>Get data</a:t>
            </a:r>
            <a:r>
              <a:rPr lang="en-CA" dirty="0"/>
              <a:t> button again, but this time choose </a:t>
            </a:r>
            <a:r>
              <a:rPr lang="en-CA" b="1" dirty="0"/>
              <a:t>SQL Server</a:t>
            </a:r>
            <a:r>
              <a:rPr lang="en-CA" dirty="0"/>
              <a:t>.</a:t>
            </a:r>
          </a:p>
          <a:p>
            <a:pPr marL="900000" indent="-342900">
              <a:buFont typeface="Arial" panose="020B0604020202020204" pitchFamily="34" charset="0"/>
              <a:buChar char="•"/>
            </a:pPr>
            <a:r>
              <a:rPr lang="en-CA" dirty="0"/>
              <a:t>Then, you must provide the </a:t>
            </a:r>
            <a:r>
              <a:rPr lang="en-CA" b="1" dirty="0"/>
              <a:t>Server</a:t>
            </a:r>
            <a:r>
              <a:rPr lang="en-CA" dirty="0"/>
              <a:t>, but the Database is optional and can be selected later. </a:t>
            </a:r>
          </a:p>
          <a:p>
            <a:pPr marL="900000" indent="-342900">
              <a:buFont typeface="Arial" panose="020B0604020202020204" pitchFamily="34" charset="0"/>
              <a:buChar char="•"/>
            </a:pPr>
            <a:r>
              <a:rPr lang="en-CA" dirty="0"/>
              <a:t>On your first use of SQL Server, you are asked to choose the type of </a:t>
            </a:r>
            <a:r>
              <a:rPr lang="en-CA" b="1" dirty="0"/>
              <a:t>Data Connectivity </a:t>
            </a:r>
            <a:r>
              <a:rPr lang="en-CA" dirty="0"/>
              <a:t>mode you would like; </a:t>
            </a:r>
            <a:r>
              <a:rPr lang="en-CA" b="1" dirty="0"/>
              <a:t>Import vs. </a:t>
            </a:r>
            <a:r>
              <a:rPr lang="en-CA" b="1" dirty="0" err="1"/>
              <a:t>DirectQuery</a:t>
            </a:r>
            <a:r>
              <a:rPr lang="en-CA" b="1" dirty="0"/>
              <a:t>.</a:t>
            </a:r>
          </a:p>
          <a:p>
            <a:pPr marL="900000" indent="-342900">
              <a:buFont typeface="Arial" panose="020B0604020202020204" pitchFamily="34" charset="0"/>
              <a:buChar char="•"/>
            </a:pPr>
            <a:r>
              <a:rPr lang="en-CA" dirty="0"/>
              <a:t>Also, Expanding the </a:t>
            </a:r>
            <a:r>
              <a:rPr lang="en-CA" b="1" dirty="0"/>
              <a:t>Advanced options </a:t>
            </a:r>
            <a:r>
              <a:rPr lang="en-CA" dirty="0"/>
              <a:t>provides a way to insert an </a:t>
            </a:r>
            <a:r>
              <a:rPr lang="en-CA" b="1" dirty="0"/>
              <a:t>SQL Query </a:t>
            </a:r>
            <a:r>
              <a:rPr lang="en-CA" dirty="0"/>
              <a:t>that may be used as your source.</a:t>
            </a:r>
            <a:endParaRPr lang="en-CA" b="1" dirty="0"/>
          </a:p>
          <a:p>
            <a:pPr marL="900000" indent="-342900">
              <a:buFont typeface="Arial" panose="020B0604020202020204" pitchFamily="34" charset="0"/>
              <a:buChar char="•"/>
            </a:pPr>
            <a:r>
              <a:rPr lang="en-CA" dirty="0"/>
              <a:t>Next, you will be prompted to provide the credentials you are using to connect to the database server.</a:t>
            </a:r>
          </a:p>
          <a:p>
            <a:pPr marL="342900" indent="-342900">
              <a:buFont typeface="Arial" panose="020B0604020202020204" pitchFamily="34" charset="0"/>
              <a:buChar char="•"/>
            </a:pPr>
            <a:endParaRPr lang="en-US" sz="2000" dirty="0"/>
          </a:p>
        </p:txBody>
      </p:sp>
      <p:pic>
        <p:nvPicPr>
          <p:cNvPr id="3" name="Picture 2" descr="A screenshot of a computer&#10;&#10;Description automatically generated">
            <a:extLst>
              <a:ext uri="{FF2B5EF4-FFF2-40B4-BE49-F238E27FC236}">
                <a16:creationId xmlns:a16="http://schemas.microsoft.com/office/drawing/2014/main" id="{EDCBE879-C628-EDFA-2F21-90F680BDD804}"/>
              </a:ext>
            </a:extLst>
          </p:cNvPr>
          <p:cNvPicPr>
            <a:picLocks noChangeAspect="1"/>
          </p:cNvPicPr>
          <p:nvPr/>
        </p:nvPicPr>
        <p:blipFill>
          <a:blip r:embed="rId2"/>
          <a:stretch>
            <a:fillRect/>
          </a:stretch>
        </p:blipFill>
        <p:spPr>
          <a:xfrm>
            <a:off x="7377344" y="1422400"/>
            <a:ext cx="4598634" cy="2299317"/>
          </a:xfrm>
          <a:prstGeom prst="rect">
            <a:avLst/>
          </a:prstGeom>
        </p:spPr>
      </p:pic>
      <p:pic>
        <p:nvPicPr>
          <p:cNvPr id="6" name="Picture 5">
            <a:extLst>
              <a:ext uri="{FF2B5EF4-FFF2-40B4-BE49-F238E27FC236}">
                <a16:creationId xmlns:a16="http://schemas.microsoft.com/office/drawing/2014/main" id="{60A9BE68-AFE3-06F6-104B-4E6700ECABF7}"/>
              </a:ext>
            </a:extLst>
          </p:cNvPr>
          <p:cNvPicPr>
            <a:picLocks noChangeAspect="1"/>
          </p:cNvPicPr>
          <p:nvPr/>
        </p:nvPicPr>
        <p:blipFill>
          <a:blip r:embed="rId3"/>
          <a:stretch>
            <a:fillRect/>
          </a:stretch>
        </p:blipFill>
        <p:spPr>
          <a:xfrm>
            <a:off x="7381834" y="4069278"/>
            <a:ext cx="4629654" cy="1982394"/>
          </a:xfrm>
          <a:prstGeom prst="rect">
            <a:avLst/>
          </a:prstGeom>
        </p:spPr>
      </p:pic>
      <p:sp>
        <p:nvSpPr>
          <p:cNvPr id="9" name="Footer Placeholder 8">
            <a:extLst>
              <a:ext uri="{FF2B5EF4-FFF2-40B4-BE49-F238E27FC236}">
                <a16:creationId xmlns:a16="http://schemas.microsoft.com/office/drawing/2014/main" id="{D61C86CD-6401-9D42-5CEA-E7ABC530DBF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9897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a:t>
            </a:r>
          </a:p>
        </p:txBody>
      </p:sp>
      <p:sp>
        <p:nvSpPr>
          <p:cNvPr id="11" name="TextBox 10">
            <a:extLst>
              <a:ext uri="{FF2B5EF4-FFF2-40B4-BE49-F238E27FC236}">
                <a16:creationId xmlns:a16="http://schemas.microsoft.com/office/drawing/2014/main" id="{C2C3DF22-0D33-1149-F769-D5F4D71B8E91}"/>
              </a:ext>
            </a:extLst>
          </p:cNvPr>
          <p:cNvSpPr txBox="1"/>
          <p:nvPr/>
        </p:nvSpPr>
        <p:spPr>
          <a:xfrm>
            <a:off x="763479" y="1645257"/>
            <a:ext cx="6383045" cy="3785652"/>
          </a:xfrm>
          <a:prstGeom prst="rect">
            <a:avLst/>
          </a:prstGeom>
          <a:noFill/>
        </p:spPr>
        <p:txBody>
          <a:bodyPr wrap="square" rtlCol="0">
            <a:spAutoFit/>
          </a:bodyPr>
          <a:lstStyle/>
          <a:p>
            <a:r>
              <a:rPr lang="en-US" sz="2400" b="1" dirty="0"/>
              <a:t>Example: </a:t>
            </a:r>
          </a:p>
          <a:p>
            <a:endParaRPr lang="en-US" sz="2400" b="1" dirty="0"/>
          </a:p>
          <a:p>
            <a:r>
              <a:rPr lang="en-US" sz="2400" dirty="0"/>
              <a:t>1.    Get the Server name from SSMS </a:t>
            </a:r>
          </a:p>
          <a:p>
            <a:r>
              <a:rPr lang="en-US" sz="2400" dirty="0"/>
              <a:t>	(example: </a:t>
            </a:r>
            <a:r>
              <a:rPr lang="en-CA" sz="2400" dirty="0"/>
              <a:t>INST-MOJTABA-DS)</a:t>
            </a:r>
            <a:endParaRPr lang="en-US" sz="2400" dirty="0"/>
          </a:p>
          <a:p>
            <a:r>
              <a:rPr lang="en-US" sz="2400" dirty="0"/>
              <a:t>2.    Get the Database name from SSMS (optional)	(example: AdventureWorks2017)</a:t>
            </a:r>
          </a:p>
          <a:p>
            <a:pPr marL="457200" indent="-457200">
              <a:buAutoNum type="arabicPeriod" startAt="3"/>
            </a:pPr>
            <a:r>
              <a:rPr lang="en-US" sz="2400" dirty="0"/>
              <a:t>Import a few tables</a:t>
            </a:r>
          </a:p>
          <a:p>
            <a:pPr marL="457200" indent="-457200">
              <a:buAutoNum type="arabicPeriod" startAt="3"/>
            </a:pPr>
            <a:r>
              <a:rPr lang="en-US" sz="2400" dirty="0"/>
              <a:t>Observe the loaded tables in the Data pane</a:t>
            </a:r>
          </a:p>
          <a:p>
            <a:pPr marL="457200" indent="-457200">
              <a:buAutoNum type="arabicPeriod" startAt="3"/>
            </a:pPr>
            <a:r>
              <a:rPr lang="en-US" sz="2400" dirty="0"/>
              <a:t>Observe the relationships in the Model view </a:t>
            </a:r>
          </a:p>
          <a:p>
            <a:pPr marL="457200" indent="-457200">
              <a:buAutoNum type="arabicPeriod" startAt="3"/>
            </a:pPr>
            <a:r>
              <a:rPr lang="en-US" sz="2400" dirty="0"/>
              <a:t>Create a few visualizations</a:t>
            </a:r>
          </a:p>
        </p:txBody>
      </p:sp>
      <p:pic>
        <p:nvPicPr>
          <p:cNvPr id="13" name="Picture 12" descr="A screenshot of a computer&#10;&#10;Description automatically generated">
            <a:extLst>
              <a:ext uri="{FF2B5EF4-FFF2-40B4-BE49-F238E27FC236}">
                <a16:creationId xmlns:a16="http://schemas.microsoft.com/office/drawing/2014/main" id="{A14D2C96-1BAF-205F-0FB4-CB40A0BD3689}"/>
              </a:ext>
            </a:extLst>
          </p:cNvPr>
          <p:cNvPicPr>
            <a:picLocks noChangeAspect="1"/>
          </p:cNvPicPr>
          <p:nvPr/>
        </p:nvPicPr>
        <p:blipFill>
          <a:blip r:embed="rId2"/>
          <a:stretch>
            <a:fillRect/>
          </a:stretch>
        </p:blipFill>
        <p:spPr>
          <a:xfrm>
            <a:off x="7146524" y="1645257"/>
            <a:ext cx="4802820" cy="4192676"/>
          </a:xfrm>
          <a:prstGeom prst="rect">
            <a:avLst/>
          </a:prstGeom>
        </p:spPr>
      </p:pic>
      <p:sp>
        <p:nvSpPr>
          <p:cNvPr id="2" name="Footer Placeholder 1">
            <a:extLst>
              <a:ext uri="{FF2B5EF4-FFF2-40B4-BE49-F238E27FC236}">
                <a16:creationId xmlns:a16="http://schemas.microsoft.com/office/drawing/2014/main" id="{0D4635F9-8456-378A-2CC0-C606DF6874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3422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Writing a Query</a:t>
            </a:r>
          </a:p>
        </p:txBody>
      </p:sp>
      <p:sp>
        <p:nvSpPr>
          <p:cNvPr id="2" name="TextBox 1">
            <a:extLst>
              <a:ext uri="{FF2B5EF4-FFF2-40B4-BE49-F238E27FC236}">
                <a16:creationId xmlns:a16="http://schemas.microsoft.com/office/drawing/2014/main" id="{1050E0ED-CFEA-BE61-9C86-0939522AEBD1}"/>
              </a:ext>
            </a:extLst>
          </p:cNvPr>
          <p:cNvSpPr txBox="1"/>
          <p:nvPr/>
        </p:nvSpPr>
        <p:spPr>
          <a:xfrm>
            <a:off x="3754927" y="1355235"/>
            <a:ext cx="3000979" cy="4154984"/>
          </a:xfrm>
          <a:prstGeom prst="rect">
            <a:avLst/>
          </a:prstGeom>
          <a:noFill/>
        </p:spPr>
        <p:txBody>
          <a:bodyPr wrap="square" rtlCol="0">
            <a:spAutoFit/>
          </a:bodyPr>
          <a:lstStyle/>
          <a:p>
            <a:r>
              <a:rPr lang="en-CA" sz="1200" dirty="0">
                <a:solidFill>
                  <a:srgbClr val="0000FF"/>
                </a:solidFill>
                <a:effectLst/>
                <a:latin typeface="Helvetica" pitchFamily="2" charset="0"/>
              </a:rPr>
              <a:t>USE</a:t>
            </a:r>
            <a:r>
              <a:rPr lang="en-CA" sz="1200" dirty="0">
                <a:effectLst/>
                <a:latin typeface="Helvetica" pitchFamily="2" charset="0"/>
              </a:rPr>
              <a:t> AdventureWorks2017</a:t>
            </a:r>
          </a:p>
          <a:p>
            <a:br>
              <a:rPr lang="en-CA" sz="1200" dirty="0">
                <a:effectLst/>
                <a:latin typeface="Helvetica" pitchFamily="2" charset="0"/>
              </a:rPr>
            </a:br>
            <a:endParaRPr lang="en-CA" sz="1200" dirty="0">
              <a:effectLst/>
              <a:latin typeface="Helvetica" pitchFamily="2" charset="0"/>
            </a:endParaRPr>
          </a:p>
          <a:p>
            <a:r>
              <a:rPr lang="en-CA" sz="1200" dirty="0">
                <a:solidFill>
                  <a:srgbClr val="0000FF"/>
                </a:solidFill>
                <a:effectLst/>
                <a:latin typeface="Helvetica" pitchFamily="2" charset="0"/>
              </a:rPr>
              <a:t>SELECT</a:t>
            </a:r>
            <a:r>
              <a:rPr lang="en-CA" sz="1200" dirty="0">
                <a:solidFill>
                  <a:srgbClr val="000000"/>
                </a:solidFill>
                <a:effectLst/>
                <a:latin typeface="Helvetica" pitchFamily="2" charset="0"/>
              </a:rPr>
              <a:t> </a:t>
            </a:r>
            <a:endParaRPr lang="en-CA" sz="1200" dirty="0">
              <a:solidFill>
                <a:srgbClr val="0000FF"/>
              </a:solidFill>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FirstName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[First Name]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MiddleName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[Middle Name]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LastName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[Last Name]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BirthDate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[Birth Date]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Gender</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MaritalStatus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[Marital Status]</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City</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[State/Province]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CR</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[Country]</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JobTitle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[Department]</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effectLst/>
                <a:latin typeface="Helvetica" pitchFamily="2" charset="0"/>
              </a:rPr>
              <a:t>GroupName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[Sub Department]</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HireDate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[Hire Date]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Rate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[Salary Rate]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VacationHours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[Vacation Hours]</a:t>
            </a:r>
          </a:p>
          <a:p>
            <a:br>
              <a:rPr lang="en-CA" sz="1200" dirty="0">
                <a:effectLst/>
                <a:latin typeface="Helvetica" pitchFamily="2" charset="0"/>
              </a:rPr>
            </a:br>
            <a:endParaRPr lang="en-CA" sz="1200" dirty="0">
              <a:effectLst/>
              <a:latin typeface="Helvetica" pitchFamily="2" charset="0"/>
            </a:endParaRPr>
          </a:p>
          <a:p>
            <a:endParaRPr lang="en-US" sz="1200" dirty="0"/>
          </a:p>
        </p:txBody>
      </p:sp>
      <p:sp>
        <p:nvSpPr>
          <p:cNvPr id="3" name="TextBox 2">
            <a:extLst>
              <a:ext uri="{FF2B5EF4-FFF2-40B4-BE49-F238E27FC236}">
                <a16:creationId xmlns:a16="http://schemas.microsoft.com/office/drawing/2014/main" id="{92957CD7-32F2-7B2A-12F3-559235A4FA1C}"/>
              </a:ext>
            </a:extLst>
          </p:cNvPr>
          <p:cNvSpPr txBox="1"/>
          <p:nvPr/>
        </p:nvSpPr>
        <p:spPr>
          <a:xfrm>
            <a:off x="6869262" y="1355235"/>
            <a:ext cx="4937185" cy="5447645"/>
          </a:xfrm>
          <a:prstGeom prst="rect">
            <a:avLst/>
          </a:prstGeom>
          <a:noFill/>
        </p:spPr>
        <p:txBody>
          <a:bodyPr wrap="none" rtlCol="0">
            <a:spAutoFit/>
          </a:bodyPr>
          <a:lstStyle/>
          <a:p>
            <a:r>
              <a:rPr lang="en-CA" sz="1200" dirty="0">
                <a:solidFill>
                  <a:srgbClr val="0000FF"/>
                </a:solidFill>
                <a:effectLst/>
                <a:latin typeface="Helvetica" pitchFamily="2" charset="0"/>
              </a:rPr>
              <a:t>FROM</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a:t>
            </a: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EmployeePayHistory</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EPH</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008000"/>
                </a:solidFill>
                <a:effectLst/>
                <a:latin typeface="Helvetica" pitchFamily="2" charset="0"/>
              </a:rPr>
              <a:t>-- We want the latest pay history record</a:t>
            </a:r>
          </a:p>
          <a:p>
            <a:r>
              <a:rPr lang="en-CA" sz="1200" dirty="0">
                <a:solidFill>
                  <a:srgbClr val="808080"/>
                </a:solidFill>
                <a:effectLst/>
                <a:latin typeface="Helvetica" pitchFamily="2" charset="0"/>
              </a:rPr>
              <a:t>AND</a:t>
            </a:r>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RateChangeDate</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solidFill>
                  <a:srgbClr val="0000FF"/>
                </a:solidFill>
                <a:effectLst/>
                <a:latin typeface="Helvetica" pitchFamily="2" charset="0"/>
              </a:rPr>
              <a:t> </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SELECT</a:t>
            </a:r>
            <a:r>
              <a:rPr lang="en-CA" sz="1200" dirty="0">
                <a:effectLst/>
                <a:latin typeface="Helvetica" pitchFamily="2" charset="0"/>
              </a:rPr>
              <a:t> </a:t>
            </a:r>
            <a:r>
              <a:rPr lang="en-CA" sz="1200" dirty="0">
                <a:solidFill>
                  <a:srgbClr val="FF00FF"/>
                </a:solidFill>
                <a:effectLst/>
                <a:latin typeface="Helvetica" pitchFamily="2" charset="0"/>
              </a:rPr>
              <a:t>MAX</a:t>
            </a:r>
            <a:r>
              <a:rPr lang="en-CA" sz="1200" dirty="0">
                <a:solidFill>
                  <a:srgbClr val="808080"/>
                </a:solidFill>
                <a:effectLst/>
                <a:latin typeface="Helvetica" pitchFamily="2" charset="0"/>
              </a:rPr>
              <a:t>(</a:t>
            </a:r>
            <a:r>
              <a:rPr lang="en-CA" sz="1200" dirty="0" err="1">
                <a:effectLst/>
                <a:latin typeface="Helvetica" pitchFamily="2" charset="0"/>
              </a:rPr>
              <a:t>RateChangeDate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FROM</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EmployeePayHistory</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WHERE</a:t>
            </a:r>
            <a:r>
              <a:rPr lang="en-CA" sz="1200" dirty="0">
                <a:effectLst/>
                <a:latin typeface="Helvetica" pitchFamily="2" charset="0"/>
              </a:rPr>
              <a:t> </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a:t>
            </a: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EmployeeDepartmentHistory</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EDH</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008000"/>
                </a:solidFill>
                <a:effectLst/>
                <a:latin typeface="Helvetica" pitchFamily="2" charset="0"/>
              </a:rPr>
              <a:t>-- We want the latest department record</a:t>
            </a:r>
          </a:p>
          <a:p>
            <a:r>
              <a:rPr lang="en-CA" sz="1200" dirty="0">
                <a:solidFill>
                  <a:srgbClr val="808080"/>
                </a:solidFill>
                <a:effectLst/>
                <a:latin typeface="Helvetica" pitchFamily="2" charset="0"/>
              </a:rPr>
              <a:t>AND</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EndDate</a:t>
            </a:r>
            <a:r>
              <a:rPr lang="en-CA" sz="1200" dirty="0">
                <a:effectLst/>
                <a:latin typeface="Helvetica" pitchFamily="2" charset="0"/>
              </a:rPr>
              <a:t> </a:t>
            </a:r>
            <a:r>
              <a:rPr lang="en-CA" sz="1200" dirty="0">
                <a:solidFill>
                  <a:srgbClr val="808080"/>
                </a:solidFill>
                <a:effectLst/>
                <a:latin typeface="Helvetica" pitchFamily="2" charset="0"/>
              </a:rPr>
              <a:t>IS</a:t>
            </a:r>
            <a:r>
              <a:rPr lang="en-CA" sz="1200" dirty="0">
                <a:effectLst/>
                <a:latin typeface="Helvetica" pitchFamily="2" charset="0"/>
              </a:rPr>
              <a:t> </a:t>
            </a:r>
            <a:r>
              <a:rPr lang="en-CA" sz="1200" dirty="0">
                <a:solidFill>
                  <a:srgbClr val="808080"/>
                </a:solidFill>
                <a:effectLst/>
                <a:latin typeface="Helvetica" pitchFamily="2" charset="0"/>
              </a:rPr>
              <a:t>NULL</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Department</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D</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DepartmentID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effectLst/>
                <a:latin typeface="Helvetica" pitchFamily="2" charset="0"/>
              </a:rPr>
              <a:t>DepartmentID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Person</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P</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BusinessEntityAddress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BEA</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BEA</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Address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A</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BEA</a:t>
            </a:r>
            <a:r>
              <a:rPr lang="en-CA" sz="1200" dirty="0" err="1">
                <a:solidFill>
                  <a:srgbClr val="808080"/>
                </a:solidFill>
                <a:effectLst/>
                <a:latin typeface="Helvetica" pitchFamily="2" charset="0"/>
              </a:rPr>
              <a:t>.</a:t>
            </a:r>
            <a:r>
              <a:rPr lang="en-CA" sz="1200" dirty="0" err="1">
                <a:effectLst/>
                <a:latin typeface="Helvetica" pitchFamily="2" charset="0"/>
              </a:rPr>
              <a:t>AddressID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AddressID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StateProvince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SP</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StateProvinceID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effectLst/>
                <a:latin typeface="Helvetica" pitchFamily="2" charset="0"/>
              </a:rPr>
              <a:t>StateProvinceID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CountryRegion</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CR</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effectLst/>
                <a:latin typeface="Helvetica" pitchFamily="2" charset="0"/>
              </a:rPr>
              <a:t>CountryRegionCode</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CR</a:t>
            </a:r>
            <a:r>
              <a:rPr lang="en-CA" sz="1200" dirty="0" err="1">
                <a:solidFill>
                  <a:srgbClr val="808080"/>
                </a:solidFill>
                <a:effectLst/>
                <a:latin typeface="Helvetica" pitchFamily="2" charset="0"/>
              </a:rPr>
              <a:t>.</a:t>
            </a:r>
            <a:r>
              <a:rPr lang="en-CA" sz="1200" dirty="0" err="1">
                <a:effectLst/>
                <a:latin typeface="Helvetica" pitchFamily="2" charset="0"/>
              </a:rPr>
              <a:t>CountryRegionCode</a:t>
            </a:r>
            <a:endParaRPr lang="en-CA" sz="1200" dirty="0">
              <a:effectLst/>
              <a:latin typeface="Helvetica" pitchFamily="2" charset="0"/>
            </a:endParaRPr>
          </a:p>
          <a:p>
            <a:endParaRPr lang="en-CA" sz="1200" dirty="0">
              <a:effectLst/>
              <a:latin typeface="Helvetica" pitchFamily="2" charset="0"/>
            </a:endParaRPr>
          </a:p>
          <a:p>
            <a:r>
              <a:rPr lang="en-CA" sz="1200" dirty="0">
                <a:solidFill>
                  <a:srgbClr val="0000FF"/>
                </a:solidFill>
                <a:effectLst/>
                <a:latin typeface="Helvetica" pitchFamily="2" charset="0"/>
              </a:rPr>
              <a:t>ORDER</a:t>
            </a:r>
            <a:r>
              <a:rPr lang="en-CA" sz="1200" dirty="0">
                <a:effectLst/>
                <a:latin typeface="Helvetica" pitchFamily="2" charset="0"/>
              </a:rPr>
              <a:t> </a:t>
            </a:r>
            <a:r>
              <a:rPr lang="en-CA" sz="1200" dirty="0">
                <a:solidFill>
                  <a:srgbClr val="0000FF"/>
                </a:solidFill>
                <a:effectLst/>
                <a:latin typeface="Helvetica" pitchFamily="2" charset="0"/>
              </a:rPr>
              <a:t>BY</a:t>
            </a:r>
            <a:r>
              <a:rPr lang="en-CA" sz="1200" dirty="0">
                <a:effectLst/>
                <a:latin typeface="Helvetica" pitchFamily="2" charset="0"/>
              </a:rPr>
              <a:t> [Salary Rate] </a:t>
            </a:r>
            <a:r>
              <a:rPr lang="en-CA" sz="1200" dirty="0">
                <a:solidFill>
                  <a:srgbClr val="0000FF"/>
                </a:solidFill>
                <a:effectLst/>
                <a:latin typeface="Helvetica" pitchFamily="2" charset="0"/>
              </a:rPr>
              <a:t>DESC</a:t>
            </a:r>
            <a:endParaRPr lang="en-CA" sz="1200" dirty="0">
              <a:effectLst/>
              <a:latin typeface="Helvetica" pitchFamily="2" charset="0"/>
            </a:endParaRPr>
          </a:p>
          <a:p>
            <a:endParaRPr lang="en-US" sz="1200" dirty="0"/>
          </a:p>
        </p:txBody>
      </p:sp>
      <p:sp>
        <p:nvSpPr>
          <p:cNvPr id="6" name="TextBox 5">
            <a:extLst>
              <a:ext uri="{FF2B5EF4-FFF2-40B4-BE49-F238E27FC236}">
                <a16:creationId xmlns:a16="http://schemas.microsoft.com/office/drawing/2014/main" id="{A7746105-ECF0-F137-7113-C9588A557119}"/>
              </a:ext>
            </a:extLst>
          </p:cNvPr>
          <p:cNvSpPr txBox="1"/>
          <p:nvPr/>
        </p:nvSpPr>
        <p:spPr>
          <a:xfrm>
            <a:off x="765208" y="1444351"/>
            <a:ext cx="2798192" cy="3046988"/>
          </a:xfrm>
          <a:prstGeom prst="rect">
            <a:avLst/>
          </a:prstGeom>
          <a:noFill/>
        </p:spPr>
        <p:txBody>
          <a:bodyPr wrap="square" rtlCol="0">
            <a:spAutoFit/>
          </a:bodyPr>
          <a:lstStyle/>
          <a:p>
            <a:r>
              <a:rPr lang="en-US" sz="2400" b="1" dirty="0"/>
              <a:t>Example: </a:t>
            </a:r>
          </a:p>
          <a:p>
            <a:endParaRPr lang="en-US" sz="2400" dirty="0"/>
          </a:p>
          <a:p>
            <a:r>
              <a:rPr lang="en-US" sz="2400" dirty="0"/>
              <a:t>Using the following SQL Query, get the data into Power BI and create some visualization. </a:t>
            </a:r>
          </a:p>
          <a:p>
            <a:endParaRPr lang="en-US" sz="2400" dirty="0"/>
          </a:p>
        </p:txBody>
      </p:sp>
      <p:sp>
        <p:nvSpPr>
          <p:cNvPr id="9" name="Footer Placeholder 8">
            <a:extLst>
              <a:ext uri="{FF2B5EF4-FFF2-40B4-BE49-F238E27FC236}">
                <a16:creationId xmlns:a16="http://schemas.microsoft.com/office/drawing/2014/main" id="{9E11B7FF-10FB-8B3D-238B-D17B826BDC1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3854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2A00A129-FDBD-1E24-DA65-1302304715D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Import vs. Direct Query</a:t>
            </a:r>
          </a:p>
        </p:txBody>
      </p:sp>
      <p:sp>
        <p:nvSpPr>
          <p:cNvPr id="3" name="TextBox 2">
            <a:extLst>
              <a:ext uri="{FF2B5EF4-FFF2-40B4-BE49-F238E27FC236}">
                <a16:creationId xmlns:a16="http://schemas.microsoft.com/office/drawing/2014/main" id="{FD4F0600-6FF1-5BE0-9D39-ADDD5561827C}"/>
              </a:ext>
            </a:extLst>
          </p:cNvPr>
          <p:cNvSpPr txBox="1"/>
          <p:nvPr/>
        </p:nvSpPr>
        <p:spPr>
          <a:xfrm>
            <a:off x="753431" y="1372319"/>
            <a:ext cx="10882295" cy="1015663"/>
          </a:xfrm>
          <a:prstGeom prst="rect">
            <a:avLst/>
          </a:prstGeom>
          <a:noFill/>
        </p:spPr>
        <p:txBody>
          <a:bodyPr wrap="square">
            <a:spAutoFit/>
          </a:bodyPr>
          <a:lstStyle/>
          <a:p>
            <a:r>
              <a:rPr lang="en-CA" sz="2000" dirty="0"/>
              <a:t>In Power BI, when connecting to SQL Server, you have two primary options for retrieving data: </a:t>
            </a:r>
          </a:p>
          <a:p>
            <a:r>
              <a:rPr lang="en-CA" sz="2000" b="1" dirty="0"/>
              <a:t>Import</a:t>
            </a:r>
            <a:r>
              <a:rPr lang="en-CA" sz="2000" dirty="0"/>
              <a:t> and </a:t>
            </a:r>
            <a:r>
              <a:rPr lang="en-CA" sz="2000" b="1" dirty="0" err="1"/>
              <a:t>DirectQuery</a:t>
            </a:r>
            <a:r>
              <a:rPr lang="en-CA" sz="2000" dirty="0"/>
              <a:t>. Both methods have distinct characteristics and are used based on the requirements of the data analysis task. </a:t>
            </a:r>
            <a:endParaRPr lang="en-US" sz="2000" dirty="0"/>
          </a:p>
        </p:txBody>
      </p:sp>
      <p:graphicFrame>
        <p:nvGraphicFramePr>
          <p:cNvPr id="6" name="Table 5">
            <a:extLst>
              <a:ext uri="{FF2B5EF4-FFF2-40B4-BE49-F238E27FC236}">
                <a16:creationId xmlns:a16="http://schemas.microsoft.com/office/drawing/2014/main" id="{0533655A-4371-371E-0710-7C7EEC6B9DDC}"/>
              </a:ext>
            </a:extLst>
          </p:cNvPr>
          <p:cNvGraphicFramePr>
            <a:graphicFrameLocks noGrp="1"/>
          </p:cNvGraphicFramePr>
          <p:nvPr>
            <p:extLst>
              <p:ext uri="{D42A27DB-BD31-4B8C-83A1-F6EECF244321}">
                <p14:modId xmlns:p14="http://schemas.microsoft.com/office/powerpoint/2010/main" val="2297530057"/>
              </p:ext>
            </p:extLst>
          </p:nvPr>
        </p:nvGraphicFramePr>
        <p:xfrm>
          <a:off x="841866" y="2649062"/>
          <a:ext cx="10903292" cy="3637280"/>
        </p:xfrm>
        <a:graphic>
          <a:graphicData uri="http://schemas.openxmlformats.org/drawingml/2006/table">
            <a:tbl>
              <a:tblPr firstRow="1" bandRow="1">
                <a:tableStyleId>{C083E6E3-FA7D-4D7B-A595-EF9225AFEA82}</a:tableStyleId>
              </a:tblPr>
              <a:tblGrid>
                <a:gridCol w="2053177">
                  <a:extLst>
                    <a:ext uri="{9D8B030D-6E8A-4147-A177-3AD203B41FA5}">
                      <a16:colId xmlns:a16="http://schemas.microsoft.com/office/drawing/2014/main" val="2256264944"/>
                    </a:ext>
                  </a:extLst>
                </a:gridCol>
                <a:gridCol w="4169023">
                  <a:extLst>
                    <a:ext uri="{9D8B030D-6E8A-4147-A177-3AD203B41FA5}">
                      <a16:colId xmlns:a16="http://schemas.microsoft.com/office/drawing/2014/main" val="2724164610"/>
                    </a:ext>
                  </a:extLst>
                </a:gridCol>
                <a:gridCol w="4681092">
                  <a:extLst>
                    <a:ext uri="{9D8B030D-6E8A-4147-A177-3AD203B41FA5}">
                      <a16:colId xmlns:a16="http://schemas.microsoft.com/office/drawing/2014/main" val="334183071"/>
                    </a:ext>
                  </a:extLst>
                </a:gridCol>
              </a:tblGrid>
              <a:tr h="370840">
                <a:tc>
                  <a:txBody>
                    <a:bodyPr/>
                    <a:lstStyle/>
                    <a:p>
                      <a:pPr algn="ctr"/>
                      <a:r>
                        <a:rPr lang="en-CA" sz="1600" b="1" u="none" strike="noStrike" kern="1200" dirty="0">
                          <a:effectLst/>
                        </a:rPr>
                        <a:t>Feature</a:t>
                      </a:r>
                      <a:endParaRPr lang="en-US" sz="1600" b="1" dirty="0"/>
                    </a:p>
                  </a:txBody>
                  <a:tcPr/>
                </a:tc>
                <a:tc>
                  <a:txBody>
                    <a:bodyPr/>
                    <a:lstStyle/>
                    <a:p>
                      <a:pPr algn="ctr"/>
                      <a:r>
                        <a:rPr lang="en-CA" sz="1600" b="1" u="none" strike="noStrike" kern="1200" dirty="0">
                          <a:effectLst/>
                        </a:rPr>
                        <a:t>Import Mode</a:t>
                      </a:r>
                      <a:endParaRPr lang="en-US" sz="1600" b="1" dirty="0"/>
                    </a:p>
                  </a:txBody>
                  <a:tcPr/>
                </a:tc>
                <a:tc>
                  <a:txBody>
                    <a:bodyPr/>
                    <a:lstStyle/>
                    <a:p>
                      <a:pPr algn="ctr"/>
                      <a:r>
                        <a:rPr lang="en-CA" sz="1600" b="1" u="none" strike="noStrike" kern="1200" dirty="0" err="1">
                          <a:effectLst/>
                        </a:rPr>
                        <a:t>DirectQuery</a:t>
                      </a:r>
                      <a:r>
                        <a:rPr lang="en-CA" sz="1600" b="1" u="none" strike="noStrike" kern="1200" dirty="0">
                          <a:effectLst/>
                        </a:rPr>
                        <a:t> Mode</a:t>
                      </a:r>
                      <a:endParaRPr lang="en-US" sz="1600" b="1" dirty="0"/>
                    </a:p>
                  </a:txBody>
                  <a:tcPr/>
                </a:tc>
                <a:extLst>
                  <a:ext uri="{0D108BD9-81ED-4DB2-BD59-A6C34878D82A}">
                    <a16:rowId xmlns:a16="http://schemas.microsoft.com/office/drawing/2014/main" val="1110205774"/>
                  </a:ext>
                </a:extLst>
              </a:tr>
              <a:tr h="370840">
                <a:tc>
                  <a:txBody>
                    <a:bodyPr/>
                    <a:lstStyle/>
                    <a:p>
                      <a:r>
                        <a:rPr lang="en-CA" sz="1600" b="1" u="none" strike="noStrike" kern="1200" dirty="0">
                          <a:effectLst/>
                        </a:rPr>
                        <a:t>Data Storage Location</a:t>
                      </a:r>
                      <a:endParaRPr lang="en-US" sz="1600" b="1" dirty="0"/>
                    </a:p>
                  </a:txBody>
                  <a:tcPr/>
                </a:tc>
                <a:tc>
                  <a:txBody>
                    <a:bodyPr/>
                    <a:lstStyle/>
                    <a:p>
                      <a:pPr fontAlgn="base"/>
                      <a:r>
                        <a:rPr lang="en-CA" sz="1600" dirty="0">
                          <a:effectLst/>
                        </a:rPr>
                        <a:t>Data is imported and stored in Power BI's memory.</a:t>
                      </a:r>
                    </a:p>
                  </a:txBody>
                  <a:tcPr anchor="ctr"/>
                </a:tc>
                <a:tc>
                  <a:txBody>
                    <a:bodyPr/>
                    <a:lstStyle/>
                    <a:p>
                      <a:pPr fontAlgn="base"/>
                      <a:r>
                        <a:rPr lang="en-CA" sz="1600" dirty="0">
                          <a:effectLst/>
                        </a:rPr>
                        <a:t>Queries the database directly without importing data into Power BI.</a:t>
                      </a:r>
                    </a:p>
                  </a:txBody>
                  <a:tcPr anchor="ctr"/>
                </a:tc>
                <a:extLst>
                  <a:ext uri="{0D108BD9-81ED-4DB2-BD59-A6C34878D82A}">
                    <a16:rowId xmlns:a16="http://schemas.microsoft.com/office/drawing/2014/main" val="155402728"/>
                  </a:ext>
                </a:extLst>
              </a:tr>
              <a:tr h="370840">
                <a:tc>
                  <a:txBody>
                    <a:bodyPr/>
                    <a:lstStyle/>
                    <a:p>
                      <a:r>
                        <a:rPr lang="en-CA" sz="1600" b="1" u="none" strike="noStrike" kern="1200" dirty="0">
                          <a:effectLst/>
                        </a:rPr>
                        <a:t>Data Refresh</a:t>
                      </a:r>
                      <a:endParaRPr lang="en-US" sz="1600" b="1" dirty="0"/>
                    </a:p>
                  </a:txBody>
                  <a:tcPr/>
                </a:tc>
                <a:tc>
                  <a:txBody>
                    <a:bodyPr/>
                    <a:lstStyle/>
                    <a:p>
                      <a:pPr fontAlgn="base"/>
                      <a:r>
                        <a:rPr lang="en-CA" sz="1600" dirty="0">
                          <a:effectLst/>
                        </a:rPr>
                        <a:t>Data is static; requires manual or scheduled refreshes.</a:t>
                      </a:r>
                    </a:p>
                  </a:txBody>
                  <a:tcPr anchor="ctr"/>
                </a:tc>
                <a:tc>
                  <a:txBody>
                    <a:bodyPr/>
                    <a:lstStyle/>
                    <a:p>
                      <a:pPr fontAlgn="base"/>
                      <a:r>
                        <a:rPr lang="en-CA" sz="1600" dirty="0">
                          <a:effectLst/>
                        </a:rPr>
                        <a:t>Reflects current data state; queries database in real-time.</a:t>
                      </a:r>
                    </a:p>
                  </a:txBody>
                  <a:tcPr anchor="ctr"/>
                </a:tc>
                <a:extLst>
                  <a:ext uri="{0D108BD9-81ED-4DB2-BD59-A6C34878D82A}">
                    <a16:rowId xmlns:a16="http://schemas.microsoft.com/office/drawing/2014/main" val="1113202858"/>
                  </a:ext>
                </a:extLst>
              </a:tr>
              <a:tr h="370840">
                <a:tc>
                  <a:txBody>
                    <a:bodyPr/>
                    <a:lstStyle/>
                    <a:p>
                      <a:r>
                        <a:rPr lang="en-CA" sz="1600" b="1" u="none" strike="noStrike" kern="1200" dirty="0">
                          <a:effectLst/>
                        </a:rPr>
                        <a:t>Performance</a:t>
                      </a:r>
                      <a:endParaRPr lang="en-US" sz="1600" b="1" dirty="0"/>
                    </a:p>
                  </a:txBody>
                  <a:tcPr/>
                </a:tc>
                <a:tc>
                  <a:txBody>
                    <a:bodyPr/>
                    <a:lstStyle/>
                    <a:p>
                      <a:pPr fontAlgn="base"/>
                      <a:r>
                        <a:rPr lang="en-CA" sz="1600" dirty="0">
                          <a:effectLst/>
                        </a:rPr>
                        <a:t>Generally faster for retrieval, but can be impacted by large datasets.</a:t>
                      </a:r>
                    </a:p>
                  </a:txBody>
                  <a:tcPr anchor="ctr"/>
                </a:tc>
                <a:tc>
                  <a:txBody>
                    <a:bodyPr/>
                    <a:lstStyle/>
                    <a:p>
                      <a:pPr fontAlgn="base"/>
                      <a:r>
                        <a:rPr lang="en-CA" sz="1600" dirty="0">
                          <a:effectLst/>
                        </a:rPr>
                        <a:t>Potentially slower, especially with large/complex databases.</a:t>
                      </a:r>
                    </a:p>
                  </a:txBody>
                  <a:tcPr anchor="ctr"/>
                </a:tc>
                <a:extLst>
                  <a:ext uri="{0D108BD9-81ED-4DB2-BD59-A6C34878D82A}">
                    <a16:rowId xmlns:a16="http://schemas.microsoft.com/office/drawing/2014/main" val="2362213446"/>
                  </a:ext>
                </a:extLst>
              </a:tr>
              <a:tr h="370840">
                <a:tc>
                  <a:txBody>
                    <a:bodyPr/>
                    <a:lstStyle/>
                    <a:p>
                      <a:r>
                        <a:rPr lang="en-CA" sz="1600" b="1" u="none" strike="noStrike" kern="1200" dirty="0">
                          <a:solidFill>
                            <a:schemeClr val="tx1"/>
                          </a:solidFill>
                          <a:effectLst/>
                        </a:rPr>
                        <a:t>Data Volume</a:t>
                      </a:r>
                      <a:endParaRPr lang="en-US" sz="1600" b="1" dirty="0"/>
                    </a:p>
                  </a:txBody>
                  <a:tcPr/>
                </a:tc>
                <a:tc>
                  <a:txBody>
                    <a:bodyPr/>
                    <a:lstStyle/>
                    <a:p>
                      <a:pPr fontAlgn="base"/>
                      <a:r>
                        <a:rPr lang="en-CA" sz="1600" dirty="0">
                          <a:effectLst/>
                        </a:rPr>
                        <a:t>Suitable for manageable dataset sizes within Power BI limits.</a:t>
                      </a:r>
                    </a:p>
                  </a:txBody>
                  <a:tcPr anchor="ctr"/>
                </a:tc>
                <a:tc>
                  <a:txBody>
                    <a:bodyPr/>
                    <a:lstStyle/>
                    <a:p>
                      <a:pPr fontAlgn="base"/>
                      <a:r>
                        <a:rPr lang="en-CA" sz="1600" dirty="0">
                          <a:effectLst/>
                        </a:rPr>
                        <a:t>Ideal for very large datasets; no import limitations.</a:t>
                      </a:r>
                    </a:p>
                  </a:txBody>
                  <a:tcPr anchor="ctr"/>
                </a:tc>
                <a:extLst>
                  <a:ext uri="{0D108BD9-81ED-4DB2-BD59-A6C34878D82A}">
                    <a16:rowId xmlns:a16="http://schemas.microsoft.com/office/drawing/2014/main" val="2544559444"/>
                  </a:ext>
                </a:extLst>
              </a:tr>
              <a:tr h="370840">
                <a:tc>
                  <a:txBody>
                    <a:bodyPr/>
                    <a:lstStyle/>
                    <a:p>
                      <a:r>
                        <a:rPr lang="en-CA" sz="1600" b="1" u="none" strike="noStrike" kern="1200" dirty="0">
                          <a:solidFill>
                            <a:schemeClr val="tx1"/>
                          </a:solidFill>
                          <a:effectLst/>
                        </a:rPr>
                        <a:t>Data Transformation</a:t>
                      </a:r>
                      <a:endParaRPr lang="en-US" sz="1600" b="1" dirty="0"/>
                    </a:p>
                  </a:txBody>
                  <a:tcPr/>
                </a:tc>
                <a:tc>
                  <a:txBody>
                    <a:bodyPr/>
                    <a:lstStyle/>
                    <a:p>
                      <a:pPr fontAlgn="base"/>
                      <a:r>
                        <a:rPr lang="en-CA" sz="1600" dirty="0">
                          <a:effectLst/>
                        </a:rPr>
                        <a:t>Extensive transformations possible within Power BI.</a:t>
                      </a:r>
                    </a:p>
                  </a:txBody>
                  <a:tcPr anchor="ctr"/>
                </a:tc>
                <a:tc>
                  <a:txBody>
                    <a:bodyPr/>
                    <a:lstStyle/>
                    <a:p>
                      <a:pPr fontAlgn="base"/>
                      <a:r>
                        <a:rPr lang="en-CA" sz="1600" dirty="0">
                          <a:effectLst/>
                        </a:rPr>
                        <a:t>Limited transformation capabilities; may require pre-processing in SQL Server.</a:t>
                      </a:r>
                    </a:p>
                  </a:txBody>
                  <a:tcPr anchor="ctr"/>
                </a:tc>
                <a:extLst>
                  <a:ext uri="{0D108BD9-81ED-4DB2-BD59-A6C34878D82A}">
                    <a16:rowId xmlns:a16="http://schemas.microsoft.com/office/drawing/2014/main" val="1520903914"/>
                  </a:ext>
                </a:extLst>
              </a:tr>
              <a:tr h="370840">
                <a:tc>
                  <a:txBody>
                    <a:bodyPr/>
                    <a:lstStyle/>
                    <a:p>
                      <a:r>
                        <a:rPr lang="en-CA" sz="1600" b="1" u="none" strike="noStrike" kern="1200" dirty="0">
                          <a:solidFill>
                            <a:schemeClr val="tx1"/>
                          </a:solidFill>
                          <a:effectLst/>
                        </a:rPr>
                        <a:t>Limitations</a:t>
                      </a:r>
                      <a:endParaRPr lang="en-US" sz="1600" b="1" dirty="0"/>
                    </a:p>
                  </a:txBody>
                  <a:tcPr/>
                </a:tc>
                <a:tc>
                  <a:txBody>
                    <a:bodyPr/>
                    <a:lstStyle/>
                    <a:p>
                      <a:pPr fontAlgn="base"/>
                      <a:r>
                        <a:rPr lang="en-CA" sz="1600">
                          <a:effectLst/>
                        </a:rPr>
                        <a:t>Dataset size constraints for import and refresh.</a:t>
                      </a:r>
                    </a:p>
                  </a:txBody>
                  <a:tcPr anchor="ctr"/>
                </a:tc>
                <a:tc>
                  <a:txBody>
                    <a:bodyPr/>
                    <a:lstStyle/>
                    <a:p>
                      <a:pPr fontAlgn="base"/>
                      <a:r>
                        <a:rPr lang="en-CA" sz="1600" dirty="0">
                          <a:effectLst/>
                        </a:rPr>
                        <a:t>Restrictions on certain calculations and DAX functions.</a:t>
                      </a:r>
                    </a:p>
                  </a:txBody>
                  <a:tcPr anchor="ctr"/>
                </a:tc>
                <a:extLst>
                  <a:ext uri="{0D108BD9-81ED-4DB2-BD59-A6C34878D82A}">
                    <a16:rowId xmlns:a16="http://schemas.microsoft.com/office/drawing/2014/main" val="4136029773"/>
                  </a:ext>
                </a:extLst>
              </a:tr>
            </a:tbl>
          </a:graphicData>
        </a:graphic>
      </p:graphicFrame>
      <p:sp>
        <p:nvSpPr>
          <p:cNvPr id="2" name="Footer Placeholder 1">
            <a:extLst>
              <a:ext uri="{FF2B5EF4-FFF2-40B4-BE49-F238E27FC236}">
                <a16:creationId xmlns:a16="http://schemas.microsoft.com/office/drawing/2014/main" id="{766EE9F1-3D4C-B5E8-0A19-303E1CCD2A1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75582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Exercise </a:t>
            </a:r>
          </a:p>
        </p:txBody>
      </p:sp>
      <p:sp>
        <p:nvSpPr>
          <p:cNvPr id="2" name="TextBox 1">
            <a:extLst>
              <a:ext uri="{FF2B5EF4-FFF2-40B4-BE49-F238E27FC236}">
                <a16:creationId xmlns:a16="http://schemas.microsoft.com/office/drawing/2014/main" id="{AFB86100-AD1F-D0AE-50D4-795B0A9A852D}"/>
              </a:ext>
            </a:extLst>
          </p:cNvPr>
          <p:cNvSpPr txBox="1"/>
          <p:nvPr/>
        </p:nvSpPr>
        <p:spPr>
          <a:xfrm>
            <a:off x="751840" y="1584960"/>
            <a:ext cx="8346965" cy="3046988"/>
          </a:xfrm>
          <a:prstGeom prst="rect">
            <a:avLst/>
          </a:prstGeom>
          <a:noFill/>
        </p:spPr>
        <p:txBody>
          <a:bodyPr wrap="none" rtlCol="0">
            <a:spAutoFit/>
          </a:bodyPr>
          <a:lstStyle/>
          <a:p>
            <a:r>
              <a:rPr lang="en-US" sz="2400" dirty="0"/>
              <a:t>Using the SQL query, create a dashboard for the following: </a:t>
            </a:r>
          </a:p>
          <a:p>
            <a:endParaRPr lang="en-US" sz="2400" dirty="0"/>
          </a:p>
          <a:p>
            <a:pPr marL="342900" indent="-342900">
              <a:buFont typeface="Arial" panose="020B0604020202020204" pitchFamily="34" charset="0"/>
              <a:buChar char="•"/>
            </a:pPr>
            <a:r>
              <a:rPr lang="en-CA" sz="2400" b="1" i="0" u="none" strike="noStrike" dirty="0">
                <a:effectLst/>
              </a:rPr>
              <a:t>Demographic Analysis</a:t>
            </a:r>
            <a:r>
              <a:rPr lang="en-CA" sz="2400" dirty="0"/>
              <a:t> (Gender, Marital Status, Country)</a:t>
            </a:r>
          </a:p>
          <a:p>
            <a:pPr marL="342900" indent="-342900">
              <a:buFont typeface="Arial" panose="020B0604020202020204" pitchFamily="34" charset="0"/>
              <a:buChar char="•"/>
            </a:pPr>
            <a:r>
              <a:rPr lang="en-CA" sz="2400" b="1" dirty="0"/>
              <a:t>Salary Analysis </a:t>
            </a:r>
            <a:r>
              <a:rPr lang="en-CA" sz="2400" dirty="0"/>
              <a:t>(Salary Rate)</a:t>
            </a:r>
          </a:p>
          <a:p>
            <a:pPr marL="342900" indent="-342900">
              <a:buFont typeface="Arial" panose="020B0604020202020204" pitchFamily="34" charset="0"/>
              <a:buChar char="•"/>
            </a:pPr>
            <a:r>
              <a:rPr lang="en-CA" sz="2400" b="1" dirty="0"/>
              <a:t>Geographical Distribution</a:t>
            </a:r>
            <a:r>
              <a:rPr lang="en-CA" sz="2400" dirty="0"/>
              <a:t> (City, State, Province, Country) </a:t>
            </a:r>
          </a:p>
          <a:p>
            <a:pPr marL="342900" indent="-342900">
              <a:buFont typeface="Arial" panose="020B0604020202020204" pitchFamily="34" charset="0"/>
              <a:buChar char="•"/>
            </a:pPr>
            <a:r>
              <a:rPr lang="en-CA" sz="2400" b="1" dirty="0"/>
              <a:t>Departmental Breakdown</a:t>
            </a:r>
            <a:r>
              <a:rPr lang="en-US" sz="2400" dirty="0"/>
              <a:t> (Department and Sub Department) </a:t>
            </a:r>
          </a:p>
          <a:p>
            <a:pPr marL="342900" indent="-342900">
              <a:buFont typeface="Arial" panose="020B0604020202020204" pitchFamily="34" charset="0"/>
              <a:buChar char="•"/>
            </a:pPr>
            <a:r>
              <a:rPr lang="en-US" sz="2400" b="1" dirty="0"/>
              <a:t>Hire Date Trends</a:t>
            </a:r>
            <a:r>
              <a:rPr lang="en-US" sz="2400" dirty="0"/>
              <a:t> </a:t>
            </a:r>
          </a:p>
          <a:p>
            <a:pPr marL="342900" indent="-342900">
              <a:buFont typeface="Arial" panose="020B0604020202020204" pitchFamily="34" charset="0"/>
              <a:buChar char="•"/>
            </a:pPr>
            <a:r>
              <a:rPr lang="en-US" sz="2400" b="1" dirty="0"/>
              <a:t>Vacation Hours Analysis</a:t>
            </a:r>
            <a:endParaRPr lang="en-CA" sz="2400" b="1" dirty="0"/>
          </a:p>
        </p:txBody>
      </p:sp>
      <p:sp>
        <p:nvSpPr>
          <p:cNvPr id="3" name="Footer Placeholder 2">
            <a:extLst>
              <a:ext uri="{FF2B5EF4-FFF2-40B4-BE49-F238E27FC236}">
                <a16:creationId xmlns:a16="http://schemas.microsoft.com/office/drawing/2014/main" id="{75FE877D-07F1-8DA5-4DFF-93B7A1AE121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734017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DAX in Power BI</a:t>
            </a:r>
          </a:p>
        </p:txBody>
      </p:sp>
      <p:sp>
        <p:nvSpPr>
          <p:cNvPr id="2" name="TextBox 1">
            <a:extLst>
              <a:ext uri="{FF2B5EF4-FFF2-40B4-BE49-F238E27FC236}">
                <a16:creationId xmlns:a16="http://schemas.microsoft.com/office/drawing/2014/main" id="{8DAF73D2-6AFB-6BF6-E3C9-0F5A75569B3A}"/>
              </a:ext>
            </a:extLst>
          </p:cNvPr>
          <p:cNvSpPr txBox="1"/>
          <p:nvPr/>
        </p:nvSpPr>
        <p:spPr>
          <a:xfrm>
            <a:off x="765209" y="1412240"/>
            <a:ext cx="11132152" cy="4893647"/>
          </a:xfrm>
          <a:prstGeom prst="rect">
            <a:avLst/>
          </a:prstGeom>
          <a:noFill/>
        </p:spPr>
        <p:txBody>
          <a:bodyPr wrap="square" rtlCol="0">
            <a:spAutoFit/>
          </a:bodyPr>
          <a:lstStyle/>
          <a:p>
            <a:r>
              <a:rPr lang="en-US" sz="2400" b="1" dirty="0">
                <a:solidFill>
                  <a:srgbClr val="0070C0"/>
                </a:solidFill>
              </a:rPr>
              <a:t>DAX (D</a:t>
            </a:r>
            <a:r>
              <a:rPr lang="en-US" sz="2400" b="1" dirty="0"/>
              <a:t>ata</a:t>
            </a:r>
            <a:r>
              <a:rPr lang="en-US" sz="2400" b="1" dirty="0">
                <a:solidFill>
                  <a:srgbClr val="0070C0"/>
                </a:solidFill>
              </a:rPr>
              <a:t> A</a:t>
            </a:r>
            <a:r>
              <a:rPr lang="en-US" sz="2400" b="1" dirty="0"/>
              <a:t>nalysis</a:t>
            </a:r>
            <a:r>
              <a:rPr lang="en-US" sz="2400" b="1" dirty="0">
                <a:solidFill>
                  <a:srgbClr val="0070C0"/>
                </a:solidFill>
              </a:rPr>
              <a:t> E</a:t>
            </a:r>
            <a:r>
              <a:rPr lang="en-US" sz="2400" b="1" dirty="0"/>
              <a:t>xpressions</a:t>
            </a:r>
            <a:r>
              <a:rPr lang="en-US" sz="2400" b="1" dirty="0">
                <a:solidFill>
                  <a:srgbClr val="0070C0"/>
                </a:solidFill>
              </a:rPr>
              <a:t>)</a:t>
            </a:r>
            <a:r>
              <a:rPr lang="en-US" sz="2400" dirty="0"/>
              <a:t> in Power BI is a formula language used for calculations, creating measures, calculated columns, and tables. </a:t>
            </a:r>
          </a:p>
          <a:p>
            <a:endParaRPr lang="en-US" sz="2400" dirty="0"/>
          </a:p>
          <a:p>
            <a:r>
              <a:rPr lang="en-US" sz="2400" b="1" dirty="0">
                <a:solidFill>
                  <a:srgbClr val="0070C0"/>
                </a:solidFill>
              </a:rPr>
              <a:t>DAX</a:t>
            </a:r>
            <a:r>
              <a:rPr lang="en-US" sz="2400" dirty="0"/>
              <a:t> enables users to perform complex data analysis and time-based calculations and implement custom business logic for data modeling and visualization. </a:t>
            </a:r>
          </a:p>
          <a:p>
            <a:endParaRPr lang="en-US" sz="2400" dirty="0"/>
          </a:p>
          <a:p>
            <a:r>
              <a:rPr lang="en-US" sz="2400" b="1" dirty="0">
                <a:solidFill>
                  <a:srgbClr val="0070C0"/>
                </a:solidFill>
              </a:rPr>
              <a:t>DAX</a:t>
            </a:r>
            <a:r>
              <a:rPr lang="en-US" sz="2400" dirty="0"/>
              <a:t> is based on Excel formulas and functions.</a:t>
            </a:r>
          </a:p>
          <a:p>
            <a:r>
              <a:rPr lang="en-US" sz="2400" b="1" dirty="0">
                <a:solidFill>
                  <a:srgbClr val="0070C0"/>
                </a:solidFill>
              </a:rPr>
              <a:t>DAX</a:t>
            </a:r>
            <a:r>
              <a:rPr lang="en-US" sz="2400" dirty="0"/>
              <a:t> is to Power BI, what formulas are to Excel.</a:t>
            </a:r>
          </a:p>
          <a:p>
            <a:endParaRPr lang="en-US" sz="2400" dirty="0"/>
          </a:p>
          <a:p>
            <a:r>
              <a:rPr lang="en-CA" sz="2400" b="1" i="0" u="none" strike="noStrike" dirty="0">
                <a:solidFill>
                  <a:srgbClr val="05192D"/>
                </a:solidFill>
                <a:effectLst/>
              </a:rPr>
              <a:t>Example:</a:t>
            </a:r>
            <a:r>
              <a:rPr lang="en-CA" sz="2400" b="0" i="0" u="none" strike="noStrike" dirty="0">
                <a:solidFill>
                  <a:srgbClr val="05192D"/>
                </a:solidFill>
                <a:effectLst/>
              </a:rPr>
              <a:t> the SUM function is the same in Excel as it is in </a:t>
            </a:r>
            <a:r>
              <a:rPr lang="en-CA" sz="2400" b="1" i="0" u="none" strike="noStrike" dirty="0">
                <a:solidFill>
                  <a:srgbClr val="0070C0"/>
                </a:solidFill>
                <a:effectLst/>
              </a:rPr>
              <a:t>DAX</a:t>
            </a:r>
            <a:r>
              <a:rPr lang="en-CA" sz="2400" b="0" i="0" u="none" strike="noStrike" dirty="0">
                <a:solidFill>
                  <a:srgbClr val="05192D"/>
                </a:solidFill>
                <a:effectLst/>
              </a:rPr>
              <a:t> &gt;&gt; </a:t>
            </a:r>
            <a:r>
              <a:rPr lang="en-CA" sz="2400" b="1" i="0" u="none" strike="noStrike" dirty="0">
                <a:solidFill>
                  <a:srgbClr val="05192D"/>
                </a:solidFill>
                <a:effectLst/>
              </a:rPr>
              <a:t>SUM() </a:t>
            </a:r>
          </a:p>
          <a:p>
            <a:endParaRPr lang="en-CA" sz="2400" dirty="0">
              <a:solidFill>
                <a:srgbClr val="05192D"/>
              </a:solidFill>
            </a:endParaRPr>
          </a:p>
          <a:p>
            <a:r>
              <a:rPr lang="en-CA" sz="2400" b="1" i="0" u="none" strike="noStrike" dirty="0">
                <a:solidFill>
                  <a:srgbClr val="0070C0"/>
                </a:solidFill>
                <a:effectLst/>
              </a:rPr>
              <a:t>DAX</a:t>
            </a:r>
            <a:r>
              <a:rPr lang="en-CA" sz="2400" b="0" i="0" u="none" strike="noStrike" dirty="0">
                <a:solidFill>
                  <a:srgbClr val="05192D"/>
                </a:solidFill>
                <a:effectLst/>
              </a:rPr>
              <a:t> is more than just Power BI. It is used in other Microsoft tools, including Analysis Services and Power Pivot.</a:t>
            </a:r>
            <a:endParaRPr lang="en-US" sz="2400" dirty="0"/>
          </a:p>
        </p:txBody>
      </p:sp>
      <p:sp>
        <p:nvSpPr>
          <p:cNvPr id="3" name="Footer Placeholder 2">
            <a:extLst>
              <a:ext uri="{FF2B5EF4-FFF2-40B4-BE49-F238E27FC236}">
                <a16:creationId xmlns:a16="http://schemas.microsoft.com/office/drawing/2014/main" id="{3F2751F3-C87C-FE53-26A0-5EB638EEF54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11963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DAX in Power BI</a:t>
            </a:r>
          </a:p>
        </p:txBody>
      </p:sp>
      <p:sp>
        <p:nvSpPr>
          <p:cNvPr id="2" name="TextBox 1">
            <a:extLst>
              <a:ext uri="{FF2B5EF4-FFF2-40B4-BE49-F238E27FC236}">
                <a16:creationId xmlns:a16="http://schemas.microsoft.com/office/drawing/2014/main" id="{8DAF73D2-6AFB-6BF6-E3C9-0F5A75569B3A}"/>
              </a:ext>
            </a:extLst>
          </p:cNvPr>
          <p:cNvSpPr txBox="1"/>
          <p:nvPr/>
        </p:nvSpPr>
        <p:spPr>
          <a:xfrm>
            <a:off x="765209" y="1412240"/>
            <a:ext cx="6539831" cy="4524315"/>
          </a:xfrm>
          <a:prstGeom prst="rect">
            <a:avLst/>
          </a:prstGeom>
          <a:noFill/>
        </p:spPr>
        <p:txBody>
          <a:bodyPr wrap="square" rtlCol="0">
            <a:spAutoFit/>
          </a:bodyPr>
          <a:lstStyle/>
          <a:p>
            <a:r>
              <a:rPr lang="en-US" sz="2400" b="1" dirty="0"/>
              <a:t>DAX</a:t>
            </a:r>
            <a:r>
              <a:rPr lang="en-US" sz="2400" dirty="0"/>
              <a:t> will help us with: </a:t>
            </a:r>
          </a:p>
          <a:p>
            <a:endParaRPr lang="en-US" sz="2400" dirty="0"/>
          </a:p>
          <a:p>
            <a:pPr marL="342900" indent="-342900">
              <a:buFont typeface="Arial" panose="020B0604020202020204" pitchFamily="34" charset="0"/>
              <a:buChar char="•"/>
            </a:pPr>
            <a:r>
              <a:rPr lang="en-US" sz="2400" b="1" dirty="0"/>
              <a:t>Aggregations and Summarizations:</a:t>
            </a:r>
            <a:r>
              <a:rPr lang="en-US" sz="2400" dirty="0"/>
              <a:t> Enabling the creation of measures that calculate sums, averages, counts, and other aggregate functions.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Time Intelligence:</a:t>
            </a:r>
            <a:r>
              <a:rPr lang="en-US" sz="2400" dirty="0"/>
              <a:t> Enabling users to perform calculations based on data and time dimensions.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Calculated Columns and Tables:</a:t>
            </a:r>
            <a:r>
              <a:rPr lang="en-US" sz="2400" dirty="0"/>
              <a:t> Enabling the creation of calculated columns and tables with custom calculations. </a:t>
            </a:r>
          </a:p>
        </p:txBody>
      </p:sp>
      <p:pic>
        <p:nvPicPr>
          <p:cNvPr id="1026" name="Picture 2" descr="Power BI Tip: Daily Total and Percent of Daily Total DAX Expressions - Mi4  Blog">
            <a:extLst>
              <a:ext uri="{FF2B5EF4-FFF2-40B4-BE49-F238E27FC236}">
                <a16:creationId xmlns:a16="http://schemas.microsoft.com/office/drawing/2014/main" id="{0ABCEAF4-645F-85AD-C341-A2EFDD7AA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280" y="1687567"/>
            <a:ext cx="3672840" cy="348286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A59C239-C38F-3F14-33BE-6DF61E7F4DB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707248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DAX Functions</a:t>
            </a:r>
          </a:p>
        </p:txBody>
      </p:sp>
      <p:pic>
        <p:nvPicPr>
          <p:cNvPr id="2050" name="Picture 2">
            <a:extLst>
              <a:ext uri="{FF2B5EF4-FFF2-40B4-BE49-F238E27FC236}">
                <a16:creationId xmlns:a16="http://schemas.microsoft.com/office/drawing/2014/main" id="{E90A1279-195D-79A5-1280-8779A853C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37"/>
          <a:stretch/>
        </p:blipFill>
        <p:spPr bwMode="auto">
          <a:xfrm>
            <a:off x="7369058" y="1385887"/>
            <a:ext cx="4145280" cy="4086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B19E0B-77D0-7123-2A7A-C7B008D08781}"/>
              </a:ext>
            </a:extLst>
          </p:cNvPr>
          <p:cNvSpPr txBox="1"/>
          <p:nvPr/>
        </p:nvSpPr>
        <p:spPr>
          <a:xfrm>
            <a:off x="765208" y="1385887"/>
            <a:ext cx="5930232"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Functions are predefined formulas that perform calculations on specific values, called arguments, in a particular order.</a:t>
            </a:r>
          </a:p>
          <a:p>
            <a:endParaRPr lang="en-CA" sz="2400" dirty="0">
              <a:solidFill>
                <a:srgbClr val="05192D"/>
              </a:solidFill>
            </a:endParaRPr>
          </a:p>
          <a:p>
            <a:r>
              <a:rPr lang="en-CA" sz="2400" b="1" dirty="0">
                <a:solidFill>
                  <a:srgbClr val="05192D"/>
                </a:solidFill>
              </a:rPr>
              <a:t>Function categories: </a:t>
            </a:r>
          </a:p>
          <a:p>
            <a:pPr marL="342900" indent="-342900">
              <a:buFont typeface="Arial" panose="020B0604020202020204" pitchFamily="34" charset="0"/>
              <a:buChar char="•"/>
            </a:pPr>
            <a:r>
              <a:rPr lang="en-CA" sz="2400" dirty="0">
                <a:solidFill>
                  <a:srgbClr val="05192D"/>
                </a:solidFill>
              </a:rPr>
              <a:t>Aggregation: SUM(), AVERAGE(), COUNT()</a:t>
            </a:r>
          </a:p>
          <a:p>
            <a:pPr marL="342900" indent="-342900">
              <a:buFont typeface="Arial" panose="020B0604020202020204" pitchFamily="34" charset="0"/>
              <a:buChar char="•"/>
            </a:pPr>
            <a:r>
              <a:rPr lang="en-CA" sz="2400" dirty="0">
                <a:solidFill>
                  <a:srgbClr val="05192D"/>
                </a:solidFill>
              </a:rPr>
              <a:t>Date and Time: TODAY(), MONTH(), YEAR()</a:t>
            </a:r>
          </a:p>
          <a:p>
            <a:pPr marL="342900" indent="-342900">
              <a:buFont typeface="Arial" panose="020B0604020202020204" pitchFamily="34" charset="0"/>
              <a:buChar char="•"/>
            </a:pPr>
            <a:r>
              <a:rPr lang="en-CA" sz="2400" dirty="0">
                <a:solidFill>
                  <a:srgbClr val="05192D"/>
                </a:solidFill>
              </a:rPr>
              <a:t>Logical: IF(), AND(), OR()</a:t>
            </a:r>
          </a:p>
          <a:p>
            <a:pPr marL="342900" indent="-342900">
              <a:buFont typeface="Arial" panose="020B0604020202020204" pitchFamily="34" charset="0"/>
              <a:buChar char="•"/>
            </a:pPr>
            <a:r>
              <a:rPr lang="en-CA" sz="2400" dirty="0">
                <a:solidFill>
                  <a:srgbClr val="05192D"/>
                </a:solidFill>
              </a:rPr>
              <a:t>Text: CONCATENATE(), UPPER(), LEFT()</a:t>
            </a:r>
          </a:p>
          <a:p>
            <a:pPr marL="342900" indent="-342900">
              <a:buFont typeface="Arial" panose="020B0604020202020204" pitchFamily="34" charset="0"/>
              <a:buChar char="•"/>
            </a:pPr>
            <a:r>
              <a:rPr lang="en-CA" sz="2400" dirty="0">
                <a:solidFill>
                  <a:srgbClr val="05192D"/>
                </a:solidFill>
              </a:rPr>
              <a:t>And many more…</a:t>
            </a:r>
          </a:p>
          <a:p>
            <a:pPr marL="342900" indent="-342900">
              <a:buFont typeface="Arial" panose="020B0604020202020204" pitchFamily="34" charset="0"/>
              <a:buChar char="•"/>
            </a:pPr>
            <a:endParaRPr lang="en-CA" sz="2400" dirty="0">
              <a:solidFill>
                <a:srgbClr val="05192D"/>
              </a:solidFill>
            </a:endParaRPr>
          </a:p>
        </p:txBody>
      </p:sp>
      <p:sp>
        <p:nvSpPr>
          <p:cNvPr id="10" name="TextBox 9">
            <a:extLst>
              <a:ext uri="{FF2B5EF4-FFF2-40B4-BE49-F238E27FC236}">
                <a16:creationId xmlns:a16="http://schemas.microsoft.com/office/drawing/2014/main" id="{282CFCA0-F005-0D55-92F2-6F58C68B729B}"/>
              </a:ext>
            </a:extLst>
          </p:cNvPr>
          <p:cNvSpPr txBox="1"/>
          <p:nvPr/>
        </p:nvSpPr>
        <p:spPr>
          <a:xfrm>
            <a:off x="765208" y="5501491"/>
            <a:ext cx="8856312" cy="830997"/>
          </a:xfrm>
          <a:prstGeom prst="rect">
            <a:avLst/>
          </a:prstGeom>
          <a:noFill/>
        </p:spPr>
        <p:txBody>
          <a:bodyPr wrap="square">
            <a:spAutoFit/>
          </a:bodyPr>
          <a:lstStyle/>
          <a:p>
            <a:r>
              <a:rPr lang="en-CA" sz="2400" dirty="0">
                <a:solidFill>
                  <a:srgbClr val="05192D"/>
                </a:solidFill>
              </a:rPr>
              <a:t>DAX reference: </a:t>
            </a:r>
          </a:p>
          <a:p>
            <a:r>
              <a:rPr lang="en-CA" sz="2400" dirty="0">
                <a:solidFill>
                  <a:srgbClr val="05192D"/>
                </a:solidFill>
                <a:hlinkClick r:id="rId3"/>
              </a:rPr>
              <a:t>https://docs.Microsoft.com/en-us/dax/dax-function-reference</a:t>
            </a:r>
            <a:endParaRPr lang="en-CA" sz="2400" dirty="0">
              <a:solidFill>
                <a:srgbClr val="05192D"/>
              </a:solidFill>
            </a:endParaRPr>
          </a:p>
        </p:txBody>
      </p:sp>
      <p:sp>
        <p:nvSpPr>
          <p:cNvPr id="2" name="Footer Placeholder 1">
            <a:extLst>
              <a:ext uri="{FF2B5EF4-FFF2-40B4-BE49-F238E27FC236}">
                <a16:creationId xmlns:a16="http://schemas.microsoft.com/office/drawing/2014/main" id="{D8874C38-45E6-91E0-995E-E72680E9041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6076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DAX Functions Example</a:t>
            </a:r>
          </a:p>
        </p:txBody>
      </p:sp>
      <p:graphicFrame>
        <p:nvGraphicFramePr>
          <p:cNvPr id="2" name="Table 1">
            <a:extLst>
              <a:ext uri="{FF2B5EF4-FFF2-40B4-BE49-F238E27FC236}">
                <a16:creationId xmlns:a16="http://schemas.microsoft.com/office/drawing/2014/main" id="{5A57CDA5-4112-E5D3-ABB7-A4D66B503B80}"/>
              </a:ext>
            </a:extLst>
          </p:cNvPr>
          <p:cNvGraphicFramePr>
            <a:graphicFrameLocks noGrp="1"/>
          </p:cNvGraphicFramePr>
          <p:nvPr>
            <p:extLst>
              <p:ext uri="{D42A27DB-BD31-4B8C-83A1-F6EECF244321}">
                <p14:modId xmlns:p14="http://schemas.microsoft.com/office/powerpoint/2010/main" val="2177508810"/>
              </p:ext>
            </p:extLst>
          </p:nvPr>
        </p:nvGraphicFramePr>
        <p:xfrm>
          <a:off x="672164" y="2091257"/>
          <a:ext cx="10847672" cy="2931160"/>
        </p:xfrm>
        <a:graphic>
          <a:graphicData uri="http://schemas.openxmlformats.org/drawingml/2006/table">
            <a:tbl>
              <a:tblPr firstRow="1" bandRow="1">
                <a:tableStyleId>{C083E6E3-FA7D-4D7B-A595-EF9225AFEA82}</a:tableStyleId>
              </a:tblPr>
              <a:tblGrid>
                <a:gridCol w="1440583">
                  <a:extLst>
                    <a:ext uri="{9D8B030D-6E8A-4147-A177-3AD203B41FA5}">
                      <a16:colId xmlns:a16="http://schemas.microsoft.com/office/drawing/2014/main" val="499227602"/>
                    </a:ext>
                  </a:extLst>
                </a:gridCol>
                <a:gridCol w="2835173">
                  <a:extLst>
                    <a:ext uri="{9D8B030D-6E8A-4147-A177-3AD203B41FA5}">
                      <a16:colId xmlns:a16="http://schemas.microsoft.com/office/drawing/2014/main" val="1702716869"/>
                    </a:ext>
                  </a:extLst>
                </a:gridCol>
                <a:gridCol w="2804160">
                  <a:extLst>
                    <a:ext uri="{9D8B030D-6E8A-4147-A177-3AD203B41FA5}">
                      <a16:colId xmlns:a16="http://schemas.microsoft.com/office/drawing/2014/main" val="2377865102"/>
                    </a:ext>
                  </a:extLst>
                </a:gridCol>
                <a:gridCol w="3767756">
                  <a:extLst>
                    <a:ext uri="{9D8B030D-6E8A-4147-A177-3AD203B41FA5}">
                      <a16:colId xmlns:a16="http://schemas.microsoft.com/office/drawing/2014/main" val="3347675395"/>
                    </a:ext>
                  </a:extLst>
                </a:gridCol>
              </a:tblGrid>
              <a:tr h="370840">
                <a:tc>
                  <a:txBody>
                    <a:bodyPr/>
                    <a:lstStyle/>
                    <a:p>
                      <a:pPr algn="ctr"/>
                      <a:r>
                        <a:rPr lang="en-US" sz="2400" dirty="0"/>
                        <a:t>Function</a:t>
                      </a:r>
                    </a:p>
                  </a:txBody>
                  <a:tcPr/>
                </a:tc>
                <a:tc>
                  <a:txBody>
                    <a:bodyPr/>
                    <a:lstStyle/>
                    <a:p>
                      <a:pPr algn="ctr"/>
                      <a:r>
                        <a:rPr lang="en-US" sz="2400" dirty="0"/>
                        <a:t>Syntax</a:t>
                      </a:r>
                    </a:p>
                  </a:txBody>
                  <a:tcPr/>
                </a:tc>
                <a:tc>
                  <a:txBody>
                    <a:bodyPr/>
                    <a:lstStyle/>
                    <a:p>
                      <a:pPr algn="ctr"/>
                      <a:r>
                        <a:rPr lang="en-US" sz="2400" dirty="0"/>
                        <a:t>Description</a:t>
                      </a:r>
                    </a:p>
                  </a:txBody>
                  <a:tcPr/>
                </a:tc>
                <a:tc>
                  <a:txBody>
                    <a:bodyPr/>
                    <a:lstStyle/>
                    <a:p>
                      <a:pPr algn="ctr"/>
                      <a:r>
                        <a:rPr lang="en-US" sz="2400" dirty="0"/>
                        <a:t>Example</a:t>
                      </a:r>
                    </a:p>
                  </a:txBody>
                  <a:tcPr/>
                </a:tc>
                <a:extLst>
                  <a:ext uri="{0D108BD9-81ED-4DB2-BD59-A6C34878D82A}">
                    <a16:rowId xmlns:a16="http://schemas.microsoft.com/office/drawing/2014/main" val="3328998903"/>
                  </a:ext>
                </a:extLst>
              </a:tr>
              <a:tr h="370840">
                <a:tc>
                  <a:txBody>
                    <a:bodyPr/>
                    <a:lstStyle/>
                    <a:p>
                      <a:r>
                        <a:rPr lang="en-US" b="1" dirty="0"/>
                        <a:t>SUM()</a:t>
                      </a:r>
                    </a:p>
                    <a:p>
                      <a:endParaRPr lang="en-US" b="1" dirty="0"/>
                    </a:p>
                  </a:txBody>
                  <a:tcPr/>
                </a:tc>
                <a:tc>
                  <a:txBody>
                    <a:bodyPr/>
                    <a:lstStyle/>
                    <a:p>
                      <a:r>
                        <a:rPr lang="en-US" dirty="0"/>
                        <a:t>SUM(&lt;column&gt;)</a:t>
                      </a:r>
                    </a:p>
                  </a:txBody>
                  <a:tcPr/>
                </a:tc>
                <a:tc>
                  <a:txBody>
                    <a:bodyPr/>
                    <a:lstStyle/>
                    <a:p>
                      <a:r>
                        <a:rPr lang="en-US" dirty="0"/>
                        <a:t>Adds all the numbers in a column</a:t>
                      </a:r>
                    </a:p>
                  </a:txBody>
                  <a:tcPr/>
                </a:tc>
                <a:tc>
                  <a:txBody>
                    <a:bodyPr/>
                    <a:lstStyle/>
                    <a:p>
                      <a:r>
                        <a:rPr lang="en-US" b="1" dirty="0"/>
                        <a:t>SUM(</a:t>
                      </a:r>
                      <a:r>
                        <a:rPr lang="en-US" b="1" dirty="0" err="1"/>
                        <a:t>FactSales</a:t>
                      </a:r>
                      <a:r>
                        <a:rPr lang="en-US" b="1" dirty="0"/>
                        <a:t>[Profit])</a:t>
                      </a:r>
                    </a:p>
                    <a:p>
                      <a:r>
                        <a:rPr lang="en-US" dirty="0"/>
                        <a:t>Adds all the numbers that are contained in the column, Profit, from the table, </a:t>
                      </a:r>
                      <a:r>
                        <a:rPr lang="en-US" dirty="0" err="1"/>
                        <a:t>FactSales</a:t>
                      </a:r>
                      <a:r>
                        <a:rPr lang="en-US" dirty="0"/>
                        <a:t>.</a:t>
                      </a:r>
                    </a:p>
                  </a:txBody>
                  <a:tcPr/>
                </a:tc>
                <a:extLst>
                  <a:ext uri="{0D108BD9-81ED-4DB2-BD59-A6C34878D82A}">
                    <a16:rowId xmlns:a16="http://schemas.microsoft.com/office/drawing/2014/main" val="1151494914"/>
                  </a:ext>
                </a:extLst>
              </a:tr>
              <a:tr h="370840">
                <a:tc>
                  <a:txBody>
                    <a:bodyPr/>
                    <a:lstStyle/>
                    <a:p>
                      <a:r>
                        <a:rPr lang="en-US" b="1" dirty="0"/>
                        <a:t>LEFT()</a:t>
                      </a:r>
                    </a:p>
                  </a:txBody>
                  <a:tcPr/>
                </a:tc>
                <a:tc>
                  <a:txBody>
                    <a:bodyPr/>
                    <a:lstStyle/>
                    <a:p>
                      <a:r>
                        <a:rPr lang="en-US" dirty="0"/>
                        <a:t>LEFT(&lt;text&gt;, &lt;</a:t>
                      </a:r>
                      <a:r>
                        <a:rPr lang="en-US" dirty="0" err="1"/>
                        <a:t>num_chars</a:t>
                      </a:r>
                      <a:r>
                        <a:rPr lang="en-US" dirty="0"/>
                        <a:t>&gt;)</a:t>
                      </a:r>
                    </a:p>
                  </a:txBody>
                  <a:tcPr/>
                </a:tc>
                <a:tc>
                  <a:txBody>
                    <a:bodyPr/>
                    <a:lstStyle/>
                    <a:p>
                      <a:r>
                        <a:rPr lang="en-US" dirty="0"/>
                        <a:t>Returns the specified number of characters from the start of a text</a:t>
                      </a:r>
                    </a:p>
                  </a:txBody>
                  <a:tcPr/>
                </a:tc>
                <a:tc>
                  <a:txBody>
                    <a:bodyPr/>
                    <a:lstStyle/>
                    <a:p>
                      <a:r>
                        <a:rPr lang="en-US" dirty="0"/>
                        <a:t>LEFT(‘</a:t>
                      </a:r>
                      <a:r>
                        <a:rPr lang="en-US" dirty="0" err="1"/>
                        <a:t>PowerBI</a:t>
                      </a:r>
                      <a:r>
                        <a:rPr lang="en-US" dirty="0"/>
                        <a:t>’, 5) = “Power”</a:t>
                      </a:r>
                    </a:p>
                    <a:p>
                      <a:r>
                        <a:rPr lang="en-US" dirty="0"/>
                        <a:t>Returns first 5 characters of the input ’</a:t>
                      </a:r>
                      <a:r>
                        <a:rPr lang="en-US" dirty="0" err="1"/>
                        <a:t>PowerBI</a:t>
                      </a:r>
                      <a:r>
                        <a:rPr lang="en-US" dirty="0"/>
                        <a:t>’</a:t>
                      </a:r>
                    </a:p>
                  </a:txBody>
                  <a:tcPr/>
                </a:tc>
                <a:extLst>
                  <a:ext uri="{0D108BD9-81ED-4DB2-BD59-A6C34878D82A}">
                    <a16:rowId xmlns:a16="http://schemas.microsoft.com/office/drawing/2014/main" val="378331502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2625013"/>
                  </a:ext>
                </a:extLst>
              </a:tr>
            </a:tbl>
          </a:graphicData>
        </a:graphic>
      </p:graphicFrame>
      <p:sp>
        <p:nvSpPr>
          <p:cNvPr id="3" name="Footer Placeholder 2">
            <a:extLst>
              <a:ext uri="{FF2B5EF4-FFF2-40B4-BE49-F238E27FC236}">
                <a16:creationId xmlns:a16="http://schemas.microsoft.com/office/drawing/2014/main" id="{D63E0240-727B-F7B5-92C7-FDF90C638E5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2323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Columns</a:t>
            </a:r>
          </a:p>
        </p:txBody>
      </p:sp>
      <p:sp>
        <p:nvSpPr>
          <p:cNvPr id="3" name="TextBox 2">
            <a:extLst>
              <a:ext uri="{FF2B5EF4-FFF2-40B4-BE49-F238E27FC236}">
                <a16:creationId xmlns:a16="http://schemas.microsoft.com/office/drawing/2014/main" id="{FABC1802-36F2-9A31-4284-40A69A695146}"/>
              </a:ext>
            </a:extLst>
          </p:cNvPr>
          <p:cNvSpPr txBox="1"/>
          <p:nvPr/>
        </p:nvSpPr>
        <p:spPr>
          <a:xfrm>
            <a:off x="765208" y="1441293"/>
            <a:ext cx="10749130" cy="2677656"/>
          </a:xfrm>
          <a:prstGeom prst="rect">
            <a:avLst/>
          </a:prstGeom>
          <a:noFill/>
        </p:spPr>
        <p:txBody>
          <a:bodyPr wrap="square">
            <a:spAutoFit/>
          </a:bodyPr>
          <a:lstStyle/>
          <a:p>
            <a:pPr marL="342900" indent="-342900">
              <a:buFont typeface="Arial" panose="020B0604020202020204" pitchFamily="34" charset="0"/>
              <a:buChar char="•"/>
            </a:pPr>
            <a:r>
              <a:rPr lang="en-CA" sz="2400" b="1" i="0" u="none" strike="noStrike" dirty="0">
                <a:solidFill>
                  <a:srgbClr val="0070C0"/>
                </a:solidFill>
                <a:effectLst/>
              </a:rPr>
              <a:t>Calculated Columns</a:t>
            </a:r>
            <a:r>
              <a:rPr lang="en-CA" sz="2400" b="1" i="0" u="none" strike="noStrike" dirty="0">
                <a:solidFill>
                  <a:srgbClr val="05192D"/>
                </a:solidFill>
                <a:effectLst/>
              </a:rPr>
              <a:t> </a:t>
            </a:r>
            <a:r>
              <a:rPr lang="en-CA" sz="2400" b="0" i="0" u="none" strike="noStrike" dirty="0">
                <a:solidFill>
                  <a:srgbClr val="05192D"/>
                </a:solidFill>
                <a:effectLst/>
              </a:rPr>
              <a:t>can be very useful as they enable us to expand our existing dataset without editing the source data.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1" i="0" u="none" strike="noStrike" dirty="0">
                <a:solidFill>
                  <a:srgbClr val="05192D"/>
                </a:solidFill>
                <a:effectLst/>
              </a:rPr>
              <a:t>Calculated Columns </a:t>
            </a:r>
            <a:r>
              <a:rPr lang="en-CA" sz="2400" b="0" i="0" u="none" strike="noStrike" dirty="0">
                <a:solidFill>
                  <a:srgbClr val="05192D"/>
                </a:solidFill>
                <a:effectLst/>
              </a:rPr>
              <a:t>evaluate at a row level and, therefore, add a new column to an existing table.</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Any column that is created is calculated at data load or when the data is refreshed.</a:t>
            </a:r>
            <a:endParaRPr lang="en-US" sz="2400" dirty="0"/>
          </a:p>
        </p:txBody>
      </p:sp>
      <p:pic>
        <p:nvPicPr>
          <p:cNvPr id="9" name="Picture 8" descr="A table with numbers and symbols&#10;&#10;Description automatically generated">
            <a:extLst>
              <a:ext uri="{FF2B5EF4-FFF2-40B4-BE49-F238E27FC236}">
                <a16:creationId xmlns:a16="http://schemas.microsoft.com/office/drawing/2014/main" id="{A9F49129-106E-FA44-0822-AF87737C34D9}"/>
              </a:ext>
            </a:extLst>
          </p:cNvPr>
          <p:cNvPicPr>
            <a:picLocks noChangeAspect="1"/>
          </p:cNvPicPr>
          <p:nvPr/>
        </p:nvPicPr>
        <p:blipFill>
          <a:blip r:embed="rId2"/>
          <a:stretch>
            <a:fillRect/>
          </a:stretch>
        </p:blipFill>
        <p:spPr>
          <a:xfrm>
            <a:off x="1521460" y="4365402"/>
            <a:ext cx="3263900" cy="1688549"/>
          </a:xfrm>
          <a:prstGeom prst="rect">
            <a:avLst/>
          </a:prstGeom>
        </p:spPr>
      </p:pic>
      <p:sp>
        <p:nvSpPr>
          <p:cNvPr id="10" name="TextBox 9">
            <a:extLst>
              <a:ext uri="{FF2B5EF4-FFF2-40B4-BE49-F238E27FC236}">
                <a16:creationId xmlns:a16="http://schemas.microsoft.com/office/drawing/2014/main" id="{25E78FAD-9935-4166-0809-30908B104A24}"/>
              </a:ext>
            </a:extLst>
          </p:cNvPr>
          <p:cNvSpPr txBox="1"/>
          <p:nvPr/>
        </p:nvSpPr>
        <p:spPr>
          <a:xfrm>
            <a:off x="5382676" y="4824955"/>
            <a:ext cx="5570756" cy="769441"/>
          </a:xfrm>
          <a:prstGeom prst="rect">
            <a:avLst/>
          </a:prstGeom>
          <a:noFill/>
        </p:spPr>
        <p:txBody>
          <a:bodyPr wrap="none" rtlCol="0">
            <a:spAutoFit/>
          </a:bodyPr>
          <a:lstStyle/>
          <a:p>
            <a:r>
              <a:rPr lang="en-US" sz="2400" dirty="0"/>
              <a:t>DAX Example: </a:t>
            </a:r>
          </a:p>
          <a:p>
            <a:r>
              <a:rPr lang="en-US" sz="2000" dirty="0" err="1">
                <a:latin typeface="Courier New" panose="02070309020205020404" pitchFamily="49" charset="0"/>
                <a:ea typeface="Verdana" panose="020B0604030504040204" pitchFamily="34" charset="0"/>
                <a:cs typeface="Courier New" panose="02070309020205020404" pitchFamily="49" charset="0"/>
              </a:rPr>
              <a:t>Price_w_tax</a:t>
            </a:r>
            <a:r>
              <a:rPr lang="en-US" sz="2000" dirty="0">
                <a:latin typeface="Courier New" panose="02070309020205020404" pitchFamily="49" charset="0"/>
                <a:ea typeface="Verdana" panose="020B0604030504040204" pitchFamily="34" charset="0"/>
                <a:cs typeface="Courier New" panose="02070309020205020404" pitchFamily="49" charset="0"/>
              </a:rPr>
              <a:t> = Price + (Price * Tax)</a:t>
            </a:r>
          </a:p>
        </p:txBody>
      </p:sp>
      <p:sp>
        <p:nvSpPr>
          <p:cNvPr id="2" name="Footer Placeholder 1">
            <a:extLst>
              <a:ext uri="{FF2B5EF4-FFF2-40B4-BE49-F238E27FC236}">
                <a16:creationId xmlns:a16="http://schemas.microsoft.com/office/drawing/2014/main" id="{84A13E8A-8B2F-CC84-6009-415A04BC09E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894696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Measures</a:t>
            </a:r>
          </a:p>
        </p:txBody>
      </p:sp>
      <p:sp>
        <p:nvSpPr>
          <p:cNvPr id="3" name="TextBox 2">
            <a:extLst>
              <a:ext uri="{FF2B5EF4-FFF2-40B4-BE49-F238E27FC236}">
                <a16:creationId xmlns:a16="http://schemas.microsoft.com/office/drawing/2014/main" id="{25DCDF02-43AF-BB45-A243-D00341F95C78}"/>
              </a:ext>
            </a:extLst>
          </p:cNvPr>
          <p:cNvSpPr txBox="1"/>
          <p:nvPr/>
        </p:nvSpPr>
        <p:spPr>
          <a:xfrm>
            <a:off x="576617" y="1358315"/>
            <a:ext cx="11196245" cy="3785652"/>
          </a:xfrm>
          <a:prstGeom prst="rect">
            <a:avLst/>
          </a:prstGeom>
          <a:noFill/>
        </p:spPr>
        <p:txBody>
          <a:bodyPr wrap="square">
            <a:spAutoFit/>
          </a:bodyPr>
          <a:lstStyle/>
          <a:p>
            <a:pPr marL="342900" indent="-342900">
              <a:buFont typeface="Arial" panose="020B0604020202020204" pitchFamily="34" charset="0"/>
              <a:buChar char="•"/>
            </a:pPr>
            <a:r>
              <a:rPr lang="en-CA" sz="2000" b="1" i="0" u="none" strike="noStrike" dirty="0">
                <a:solidFill>
                  <a:srgbClr val="0070C0"/>
                </a:solidFill>
                <a:effectLst/>
              </a:rPr>
              <a:t>Measures</a:t>
            </a:r>
            <a:r>
              <a:rPr lang="en-CA" sz="2000" b="0" i="0" u="none" strike="noStrike" dirty="0">
                <a:solidFill>
                  <a:srgbClr val="05192D"/>
                </a:solidFill>
                <a:effectLst/>
              </a:rPr>
              <a:t> enable you to create complex calculations that can be used on your data.</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Where columns evaluate for </a:t>
            </a:r>
            <a:r>
              <a:rPr lang="en-CA" sz="2000" b="1" i="0" u="none" strike="noStrike" dirty="0">
                <a:solidFill>
                  <a:srgbClr val="05192D"/>
                </a:solidFill>
                <a:effectLst/>
              </a:rPr>
              <a:t>each row</a:t>
            </a:r>
            <a:r>
              <a:rPr lang="en-CA" sz="2000" b="0" i="0" u="none" strike="noStrike" dirty="0">
                <a:solidFill>
                  <a:srgbClr val="05192D"/>
                </a:solidFill>
                <a:effectLst/>
              </a:rPr>
              <a:t>, measures aggregate </a:t>
            </a:r>
            <a:r>
              <a:rPr lang="en-CA" sz="2000" b="1" i="0" u="none" strike="noStrike" dirty="0">
                <a:solidFill>
                  <a:srgbClr val="05192D"/>
                </a:solidFill>
                <a:effectLst/>
              </a:rPr>
              <a:t>multiple rows</a:t>
            </a:r>
            <a:r>
              <a:rPr lang="en-CA" sz="2000" b="0" i="0" u="none" strike="noStrike" dirty="0">
                <a:solidFill>
                  <a:srgbClr val="05192D"/>
                </a:solidFill>
                <a:effectLst/>
              </a:rPr>
              <a:t>, and add a new value that can be added to a visualization. </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The measure itself is calculated at run time rather than when data is loaded; therefore, it gets updated as you interact and filter the data. Hence, </a:t>
            </a:r>
            <a:r>
              <a:rPr lang="en-CA" sz="2000" dirty="0">
                <a:solidFill>
                  <a:srgbClr val="05192D"/>
                </a:solidFill>
              </a:rPr>
              <a:t>I</a:t>
            </a:r>
            <a:r>
              <a:rPr lang="en-CA" sz="2000" b="0" i="0" u="none" strike="noStrike" dirty="0">
                <a:solidFill>
                  <a:srgbClr val="05192D"/>
                </a:solidFill>
                <a:effectLst/>
              </a:rPr>
              <a:t>t is </a:t>
            </a:r>
            <a:r>
              <a:rPr lang="en-CA" sz="2000" b="1" i="0" u="none" strike="noStrike" dirty="0">
                <a:solidFill>
                  <a:srgbClr val="05192D"/>
                </a:solidFill>
                <a:effectLst/>
              </a:rPr>
              <a:t>more efficient </a:t>
            </a:r>
            <a:r>
              <a:rPr lang="en-CA" sz="2000" b="0" i="0" u="none" strike="noStrike" dirty="0">
                <a:solidFill>
                  <a:srgbClr val="05192D"/>
                </a:solidFill>
                <a:effectLst/>
              </a:rPr>
              <a:t>because the calculation is not run every time a table is accessed; instead, it is run only when it's being used.</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dirty="0">
                <a:solidFill>
                  <a:srgbClr val="05192D"/>
                </a:solidFill>
              </a:rPr>
              <a:t>Measures can be created in two ways: </a:t>
            </a:r>
          </a:p>
          <a:p>
            <a:pPr marL="900000" indent="-342900">
              <a:buFont typeface="Arial" panose="020B0604020202020204" pitchFamily="34" charset="0"/>
              <a:buChar char="•"/>
            </a:pPr>
            <a:r>
              <a:rPr lang="en-CA" sz="2000" dirty="0">
                <a:solidFill>
                  <a:srgbClr val="05192D"/>
                </a:solidFill>
              </a:rPr>
              <a:t>Write a DAX formula</a:t>
            </a:r>
          </a:p>
          <a:p>
            <a:pPr marL="900000" indent="-342900">
              <a:buFont typeface="Arial" panose="020B0604020202020204" pitchFamily="34" charset="0"/>
              <a:buChar char="•"/>
            </a:pPr>
            <a:r>
              <a:rPr lang="en-CA" sz="2000" dirty="0">
                <a:solidFill>
                  <a:srgbClr val="05192D"/>
                </a:solidFill>
              </a:rPr>
              <a:t>Using the built-in Quick Measure tool</a:t>
            </a:r>
            <a:endParaRPr lang="en-US" sz="2000" dirty="0"/>
          </a:p>
        </p:txBody>
      </p:sp>
      <p:pic>
        <p:nvPicPr>
          <p:cNvPr id="6" name="Picture 5" descr="A table with numbers and symbols&#10;&#10;Description automatically generated">
            <a:extLst>
              <a:ext uri="{FF2B5EF4-FFF2-40B4-BE49-F238E27FC236}">
                <a16:creationId xmlns:a16="http://schemas.microsoft.com/office/drawing/2014/main" id="{230C058C-6731-EBC7-A3AD-01E3C7A69101}"/>
              </a:ext>
            </a:extLst>
          </p:cNvPr>
          <p:cNvPicPr>
            <a:picLocks noChangeAspect="1"/>
          </p:cNvPicPr>
          <p:nvPr/>
        </p:nvPicPr>
        <p:blipFill>
          <a:blip r:embed="rId2"/>
          <a:stretch>
            <a:fillRect/>
          </a:stretch>
        </p:blipFill>
        <p:spPr>
          <a:xfrm>
            <a:off x="7783893" y="4655410"/>
            <a:ext cx="3263900" cy="1688549"/>
          </a:xfrm>
          <a:prstGeom prst="rect">
            <a:avLst/>
          </a:prstGeom>
        </p:spPr>
      </p:pic>
      <p:sp>
        <p:nvSpPr>
          <p:cNvPr id="9" name="TextBox 8">
            <a:extLst>
              <a:ext uri="{FF2B5EF4-FFF2-40B4-BE49-F238E27FC236}">
                <a16:creationId xmlns:a16="http://schemas.microsoft.com/office/drawing/2014/main" id="{01B0D5BD-8560-374C-BF25-577A0F91437E}"/>
              </a:ext>
            </a:extLst>
          </p:cNvPr>
          <p:cNvSpPr txBox="1"/>
          <p:nvPr/>
        </p:nvSpPr>
        <p:spPr>
          <a:xfrm>
            <a:off x="1959374" y="5499684"/>
            <a:ext cx="5724644" cy="1015663"/>
          </a:xfrm>
          <a:prstGeom prst="rect">
            <a:avLst/>
          </a:prstGeom>
          <a:noFill/>
        </p:spPr>
        <p:txBody>
          <a:bodyPr wrap="none" rtlCol="0">
            <a:spAutoFit/>
          </a:bodyPr>
          <a:lstStyle/>
          <a:p>
            <a:r>
              <a:rPr lang="en-US" sz="2000" dirty="0"/>
              <a:t>Measure Example: </a:t>
            </a:r>
          </a:p>
          <a:p>
            <a:r>
              <a:rPr lang="en-US" sz="2000" dirty="0" err="1">
                <a:latin typeface="Courier New" panose="02070309020205020404" pitchFamily="49" charset="0"/>
                <a:ea typeface="Verdana" panose="020B0604030504040204" pitchFamily="34" charset="0"/>
                <a:cs typeface="Courier New" panose="02070309020205020404" pitchFamily="49" charset="0"/>
              </a:rPr>
              <a:t>Total_price_w_tax</a:t>
            </a:r>
            <a:r>
              <a:rPr lang="en-US" sz="2000" dirty="0">
                <a:latin typeface="Courier New" panose="02070309020205020404" pitchFamily="49" charset="0"/>
                <a:ea typeface="Verdana" panose="020B0604030504040204" pitchFamily="34" charset="0"/>
                <a:cs typeface="Courier New" panose="02070309020205020404" pitchFamily="49" charset="0"/>
              </a:rPr>
              <a:t> = SUM(</a:t>
            </a:r>
            <a:r>
              <a:rPr lang="en-US" sz="2000" dirty="0" err="1">
                <a:latin typeface="Courier New" panose="02070309020205020404" pitchFamily="49" charset="0"/>
                <a:ea typeface="Verdana" panose="020B0604030504040204" pitchFamily="34" charset="0"/>
                <a:cs typeface="Courier New" panose="02070309020205020404" pitchFamily="49" charset="0"/>
              </a:rPr>
              <a:t>Price_w_tax</a:t>
            </a:r>
            <a:r>
              <a:rPr lang="en-US" sz="2000" dirty="0">
                <a:latin typeface="Courier New" panose="02070309020205020404" pitchFamily="49" charset="0"/>
                <a:ea typeface="Verdana" panose="020B0604030504040204" pitchFamily="34" charset="0"/>
                <a:cs typeface="Courier New" panose="02070309020205020404" pitchFamily="49" charset="0"/>
              </a:rPr>
              <a:t>)</a:t>
            </a:r>
          </a:p>
          <a:p>
            <a:r>
              <a:rPr lang="en-US" sz="2000" dirty="0">
                <a:latin typeface="Courier New" panose="02070309020205020404" pitchFamily="49" charset="0"/>
                <a:ea typeface="Verdana" panose="020B0604030504040204" pitchFamily="34" charset="0"/>
                <a:cs typeface="Courier New" panose="02070309020205020404" pitchFamily="49" charset="0"/>
              </a:rPr>
              <a:t> </a:t>
            </a:r>
          </a:p>
        </p:txBody>
      </p:sp>
      <p:sp>
        <p:nvSpPr>
          <p:cNvPr id="2" name="Footer Placeholder 1">
            <a:extLst>
              <a:ext uri="{FF2B5EF4-FFF2-40B4-BE49-F238E27FC236}">
                <a16:creationId xmlns:a16="http://schemas.microsoft.com/office/drawing/2014/main" id="{DDD641CC-A8A0-2F8A-62F5-E48EE379523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659980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Columns vs. Measures</a:t>
            </a:r>
          </a:p>
        </p:txBody>
      </p:sp>
      <p:graphicFrame>
        <p:nvGraphicFramePr>
          <p:cNvPr id="2" name="Table 1">
            <a:extLst>
              <a:ext uri="{FF2B5EF4-FFF2-40B4-BE49-F238E27FC236}">
                <a16:creationId xmlns:a16="http://schemas.microsoft.com/office/drawing/2014/main" id="{07F0179A-564A-06F2-218F-65D1C85FFCFF}"/>
              </a:ext>
            </a:extLst>
          </p:cNvPr>
          <p:cNvGraphicFramePr>
            <a:graphicFrameLocks noGrp="1"/>
          </p:cNvGraphicFramePr>
          <p:nvPr>
            <p:extLst>
              <p:ext uri="{D42A27DB-BD31-4B8C-83A1-F6EECF244321}">
                <p14:modId xmlns:p14="http://schemas.microsoft.com/office/powerpoint/2010/main" val="340729410"/>
              </p:ext>
            </p:extLst>
          </p:nvPr>
        </p:nvGraphicFramePr>
        <p:xfrm>
          <a:off x="623770" y="1684543"/>
          <a:ext cx="10944460" cy="4345200"/>
        </p:xfrm>
        <a:graphic>
          <a:graphicData uri="http://schemas.openxmlformats.org/drawingml/2006/table">
            <a:tbl>
              <a:tblPr firstRow="1" bandRow="1">
                <a:tableStyleId>{C083E6E3-FA7D-4D7B-A595-EF9225AFEA82}</a:tableStyleId>
              </a:tblPr>
              <a:tblGrid>
                <a:gridCol w="5529180">
                  <a:extLst>
                    <a:ext uri="{9D8B030D-6E8A-4147-A177-3AD203B41FA5}">
                      <a16:colId xmlns:a16="http://schemas.microsoft.com/office/drawing/2014/main" val="3597020056"/>
                    </a:ext>
                  </a:extLst>
                </a:gridCol>
                <a:gridCol w="5415280">
                  <a:extLst>
                    <a:ext uri="{9D8B030D-6E8A-4147-A177-3AD203B41FA5}">
                      <a16:colId xmlns:a16="http://schemas.microsoft.com/office/drawing/2014/main" val="2583131506"/>
                    </a:ext>
                  </a:extLst>
                </a:gridCol>
              </a:tblGrid>
              <a:tr h="370840">
                <a:tc>
                  <a:txBody>
                    <a:bodyPr/>
                    <a:lstStyle/>
                    <a:p>
                      <a:pPr algn="ctr"/>
                      <a:r>
                        <a:rPr lang="en-US" sz="2400" dirty="0"/>
                        <a:t>Calculated Columns</a:t>
                      </a:r>
                    </a:p>
                  </a:txBody>
                  <a:tcPr/>
                </a:tc>
                <a:tc>
                  <a:txBody>
                    <a:bodyPr/>
                    <a:lstStyle/>
                    <a:p>
                      <a:pPr algn="ctr"/>
                      <a:r>
                        <a:rPr lang="en-US" sz="2400" dirty="0"/>
                        <a:t>Measures</a:t>
                      </a:r>
                    </a:p>
                  </a:txBody>
                  <a:tcPr/>
                </a:tc>
                <a:extLst>
                  <a:ext uri="{0D108BD9-81ED-4DB2-BD59-A6C34878D82A}">
                    <a16:rowId xmlns:a16="http://schemas.microsoft.com/office/drawing/2014/main" val="3918784971"/>
                  </a:ext>
                </a:extLst>
              </a:tr>
              <a:tr h="972000">
                <a:tc>
                  <a:txBody>
                    <a:bodyPr/>
                    <a:lstStyle/>
                    <a:p>
                      <a:pPr algn="l"/>
                      <a:r>
                        <a:rPr lang="en-US" sz="2000" dirty="0"/>
                        <a:t>Represents a single value per row </a:t>
                      </a:r>
                    </a:p>
                    <a:p>
                      <a:pPr algn="l"/>
                      <a:r>
                        <a:rPr lang="en-US" sz="2000" dirty="0"/>
                        <a:t>(for evaluating each row)</a:t>
                      </a:r>
                    </a:p>
                  </a:txBody>
                  <a:tcPr/>
                </a:tc>
                <a:tc>
                  <a:txBody>
                    <a:bodyPr/>
                    <a:lstStyle/>
                    <a:p>
                      <a:pPr algn="l"/>
                      <a:r>
                        <a:rPr lang="en-US" sz="2000" dirty="0"/>
                        <a:t>Represent a single value per data model (for aggregation multiple row)</a:t>
                      </a:r>
                    </a:p>
                  </a:txBody>
                  <a:tcPr/>
                </a:tc>
                <a:extLst>
                  <a:ext uri="{0D108BD9-81ED-4DB2-BD59-A6C34878D82A}">
                    <a16:rowId xmlns:a16="http://schemas.microsoft.com/office/drawing/2014/main" val="3109014338"/>
                  </a:ext>
                </a:extLst>
              </a:tr>
              <a:tr h="972000">
                <a:tc>
                  <a:txBody>
                    <a:bodyPr/>
                    <a:lstStyle/>
                    <a:p>
                      <a:pPr algn="l"/>
                      <a:r>
                        <a:rPr lang="en-US" sz="2000" dirty="0"/>
                        <a:t>Add a new column to an existing table</a:t>
                      </a:r>
                    </a:p>
                  </a:txBody>
                  <a:tcPr/>
                </a:tc>
                <a:tc>
                  <a:txBody>
                    <a:bodyPr/>
                    <a:lstStyle/>
                    <a:p>
                      <a:pPr algn="l"/>
                      <a:r>
                        <a:rPr lang="en-US" sz="2000" dirty="0"/>
                        <a:t>Results in another value that you can add to a visualization</a:t>
                      </a:r>
                    </a:p>
                  </a:txBody>
                  <a:tcPr/>
                </a:tc>
                <a:extLst>
                  <a:ext uri="{0D108BD9-81ED-4DB2-BD59-A6C34878D82A}">
                    <a16:rowId xmlns:a16="http://schemas.microsoft.com/office/drawing/2014/main" val="445728203"/>
                  </a:ext>
                </a:extLst>
              </a:tr>
              <a:tr h="972000">
                <a:tc>
                  <a:txBody>
                    <a:bodyPr/>
                    <a:lstStyle/>
                    <a:p>
                      <a:pPr algn="l"/>
                      <a:r>
                        <a:rPr lang="en-US" sz="2000" dirty="0"/>
                        <a:t>Computed at time of load or when data is refreshed</a:t>
                      </a:r>
                    </a:p>
                  </a:txBody>
                  <a:tcPr/>
                </a:tc>
                <a:tc>
                  <a:txBody>
                    <a:bodyPr/>
                    <a:lstStyle/>
                    <a:p>
                      <a:pPr algn="l"/>
                      <a:r>
                        <a:rPr lang="en-US" sz="2000" dirty="0"/>
                        <a:t>Computed at run time as you interact and filter</a:t>
                      </a:r>
                    </a:p>
                  </a:txBody>
                  <a:tcPr/>
                </a:tc>
                <a:extLst>
                  <a:ext uri="{0D108BD9-81ED-4DB2-BD59-A6C34878D82A}">
                    <a16:rowId xmlns:a16="http://schemas.microsoft.com/office/drawing/2014/main" val="2859859879"/>
                  </a:ext>
                </a:extLst>
              </a:tr>
              <a:tr h="972000">
                <a:tc>
                  <a:txBody>
                    <a:bodyPr/>
                    <a:lstStyle/>
                    <a:p>
                      <a:pPr algn="l"/>
                      <a:r>
                        <a:rPr lang="en-US" sz="2000" dirty="0"/>
                        <a:t>Results are stored with the table</a:t>
                      </a:r>
                    </a:p>
                  </a:txBody>
                  <a:tcPr/>
                </a:tc>
                <a:tc>
                  <a:txBody>
                    <a:bodyPr/>
                    <a:lstStyle/>
                    <a:p>
                      <a:pPr algn="l"/>
                      <a:r>
                        <a:rPr lang="en-US" sz="2000" dirty="0"/>
                        <a:t>Results are dynamic and not attached to any table</a:t>
                      </a:r>
                    </a:p>
                  </a:txBody>
                  <a:tcPr/>
                </a:tc>
                <a:extLst>
                  <a:ext uri="{0D108BD9-81ED-4DB2-BD59-A6C34878D82A}">
                    <a16:rowId xmlns:a16="http://schemas.microsoft.com/office/drawing/2014/main" val="104203544"/>
                  </a:ext>
                </a:extLst>
              </a:tr>
            </a:tbl>
          </a:graphicData>
        </a:graphic>
      </p:graphicFrame>
      <p:sp>
        <p:nvSpPr>
          <p:cNvPr id="3" name="Footer Placeholder 2">
            <a:extLst>
              <a:ext uri="{FF2B5EF4-FFF2-40B4-BE49-F238E27FC236}">
                <a16:creationId xmlns:a16="http://schemas.microsoft.com/office/drawing/2014/main" id="{C006521F-AC58-AD72-9232-46A719A3FD4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643089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Apple Stock Price</a:t>
            </a:r>
          </a:p>
        </p:txBody>
      </p:sp>
      <p:sp>
        <p:nvSpPr>
          <p:cNvPr id="3" name="TextBox 2">
            <a:extLst>
              <a:ext uri="{FF2B5EF4-FFF2-40B4-BE49-F238E27FC236}">
                <a16:creationId xmlns:a16="http://schemas.microsoft.com/office/drawing/2014/main" id="{F2949573-ED4D-6D58-48EB-EE1C632708F9}"/>
              </a:ext>
            </a:extLst>
          </p:cNvPr>
          <p:cNvSpPr txBox="1"/>
          <p:nvPr/>
        </p:nvSpPr>
        <p:spPr>
          <a:xfrm>
            <a:off x="765208" y="1375720"/>
            <a:ext cx="10654632" cy="4770537"/>
          </a:xfrm>
          <a:prstGeom prst="rect">
            <a:avLst/>
          </a:prstGeom>
          <a:noFill/>
        </p:spPr>
        <p:txBody>
          <a:bodyPr wrap="square" rtlCol="0">
            <a:spAutoFit/>
          </a:bodyPr>
          <a:lstStyle/>
          <a:p>
            <a:r>
              <a:rPr lang="en-US" sz="2400" dirty="0"/>
              <a:t>Using the Apple Stock dataset: </a:t>
            </a:r>
          </a:p>
          <a:p>
            <a:endParaRPr lang="en-US" sz="2400" dirty="0"/>
          </a:p>
          <a:p>
            <a:r>
              <a:rPr lang="en-US" sz="2400" dirty="0"/>
              <a:t>Create a calculated column for: </a:t>
            </a:r>
          </a:p>
          <a:p>
            <a:pPr marL="900000" indent="-342900">
              <a:buFont typeface="Arial" panose="020B0604020202020204" pitchFamily="34" charset="0"/>
              <a:buChar char="•"/>
            </a:pPr>
            <a:r>
              <a:rPr lang="en-US" sz="2000" dirty="0"/>
              <a:t>Daily Volume Change</a:t>
            </a:r>
          </a:p>
          <a:p>
            <a:pPr marL="900000" indent="-342900">
              <a:buFont typeface="Arial" panose="020B0604020202020204" pitchFamily="34" charset="0"/>
              <a:buChar char="•"/>
            </a:pPr>
            <a:r>
              <a:rPr lang="en-US" sz="2000" dirty="0"/>
              <a:t>Daily Trading Change</a:t>
            </a:r>
          </a:p>
          <a:p>
            <a:pPr marL="900000" indent="-342900">
              <a:buFont typeface="Arial" panose="020B0604020202020204" pitchFamily="34" charset="0"/>
              <a:buChar char="•"/>
            </a:pPr>
            <a:r>
              <a:rPr lang="en-US" sz="2000" dirty="0"/>
              <a:t>Daily Percentage Change</a:t>
            </a:r>
          </a:p>
          <a:p>
            <a:endParaRPr lang="en-US" sz="2400" dirty="0"/>
          </a:p>
          <a:p>
            <a:r>
              <a:rPr lang="en-US" sz="2400" dirty="0"/>
              <a:t>Create a measure for (is it a good idea first to create a calculation table to act as a folder for all our measures?): </a:t>
            </a:r>
          </a:p>
          <a:p>
            <a:pPr marL="900000" indent="-342900">
              <a:buFont typeface="Arial" panose="020B0604020202020204" pitchFamily="34" charset="0"/>
              <a:buChar char="•"/>
            </a:pPr>
            <a:r>
              <a:rPr lang="en-US" sz="2000" dirty="0"/>
              <a:t>Average Closing Price</a:t>
            </a:r>
          </a:p>
          <a:p>
            <a:pPr marL="900000" indent="-342900">
              <a:buFont typeface="Arial" panose="020B0604020202020204" pitchFamily="34" charset="0"/>
              <a:buChar char="•"/>
            </a:pPr>
            <a:r>
              <a:rPr lang="en-US" sz="2000" dirty="0"/>
              <a:t>Max Closing Price</a:t>
            </a:r>
          </a:p>
          <a:p>
            <a:pPr marL="900000" indent="-342900">
              <a:buFont typeface="Arial" panose="020B0604020202020204" pitchFamily="34" charset="0"/>
              <a:buChar char="•"/>
            </a:pPr>
            <a:r>
              <a:rPr lang="en-US" sz="2000" dirty="0"/>
              <a:t>Highest Price</a:t>
            </a:r>
          </a:p>
          <a:p>
            <a:pPr marL="900000" indent="-342900">
              <a:buFont typeface="Arial" panose="020B0604020202020204" pitchFamily="34" charset="0"/>
              <a:buChar char="•"/>
            </a:pPr>
            <a:r>
              <a:rPr lang="en-US" sz="2000" dirty="0"/>
              <a:t>Lowest Price</a:t>
            </a:r>
          </a:p>
          <a:p>
            <a:pPr marL="900000" indent="-342900">
              <a:buFont typeface="Arial" panose="020B0604020202020204" pitchFamily="34" charset="0"/>
              <a:buChar char="•"/>
            </a:pPr>
            <a:r>
              <a:rPr lang="en-US" sz="2000" dirty="0"/>
              <a:t>Total Volume Traded</a:t>
            </a:r>
          </a:p>
        </p:txBody>
      </p:sp>
      <p:sp>
        <p:nvSpPr>
          <p:cNvPr id="2" name="Footer Placeholder 1">
            <a:extLst>
              <a:ext uri="{FF2B5EF4-FFF2-40B4-BE49-F238E27FC236}">
                <a16:creationId xmlns:a16="http://schemas.microsoft.com/office/drawing/2014/main" id="{EB514E9C-D477-750E-8362-4BE2004144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84657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C90F6794-17FD-7B2D-6C2C-2BDF45403D4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Question</a:t>
            </a:r>
          </a:p>
        </p:txBody>
      </p:sp>
      <p:sp>
        <p:nvSpPr>
          <p:cNvPr id="3" name="TextBox 2">
            <a:extLst>
              <a:ext uri="{FF2B5EF4-FFF2-40B4-BE49-F238E27FC236}">
                <a16:creationId xmlns:a16="http://schemas.microsoft.com/office/drawing/2014/main" id="{81B17151-C790-2FD2-E6D7-37EB29712D57}"/>
              </a:ext>
            </a:extLst>
          </p:cNvPr>
          <p:cNvSpPr txBox="1"/>
          <p:nvPr/>
        </p:nvSpPr>
        <p:spPr>
          <a:xfrm>
            <a:off x="765208" y="1584780"/>
            <a:ext cx="3603592"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Is the </a:t>
            </a:r>
            <a:r>
              <a:rPr lang="en-US" sz="2400" dirty="0" err="1"/>
              <a:t>MaxClosingPrice</a:t>
            </a:r>
            <a:r>
              <a:rPr lang="en-US" sz="2400" dirty="0"/>
              <a:t> a measure or column?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come it is showing as a card?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Why does it look like the Close column? </a:t>
            </a:r>
          </a:p>
        </p:txBody>
      </p:sp>
      <p:pic>
        <p:nvPicPr>
          <p:cNvPr id="9" name="Picture 8" descr="A graph of growth and growth&#10;&#10;Description automatically generated with medium confidence">
            <a:extLst>
              <a:ext uri="{FF2B5EF4-FFF2-40B4-BE49-F238E27FC236}">
                <a16:creationId xmlns:a16="http://schemas.microsoft.com/office/drawing/2014/main" id="{6AC46560-3013-8B48-1301-EB3DE0CA1F32}"/>
              </a:ext>
            </a:extLst>
          </p:cNvPr>
          <p:cNvPicPr>
            <a:picLocks noChangeAspect="1"/>
          </p:cNvPicPr>
          <p:nvPr/>
        </p:nvPicPr>
        <p:blipFill>
          <a:blip r:embed="rId2"/>
          <a:stretch>
            <a:fillRect/>
          </a:stretch>
        </p:blipFill>
        <p:spPr>
          <a:xfrm>
            <a:off x="5013562" y="1097628"/>
            <a:ext cx="6921765" cy="4662744"/>
          </a:xfrm>
          <a:prstGeom prst="rect">
            <a:avLst/>
          </a:prstGeom>
        </p:spPr>
      </p:pic>
      <p:sp>
        <p:nvSpPr>
          <p:cNvPr id="2" name="Footer Placeholder 1">
            <a:extLst>
              <a:ext uri="{FF2B5EF4-FFF2-40B4-BE49-F238E27FC236}">
                <a16:creationId xmlns:a16="http://schemas.microsoft.com/office/drawing/2014/main" id="{E8276B74-B6F2-D1C8-4C42-595C95D3B2E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99590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Answer</a:t>
            </a:r>
          </a:p>
        </p:txBody>
      </p:sp>
      <p:sp>
        <p:nvSpPr>
          <p:cNvPr id="3" name="TextBox 2">
            <a:extLst>
              <a:ext uri="{FF2B5EF4-FFF2-40B4-BE49-F238E27FC236}">
                <a16:creationId xmlns:a16="http://schemas.microsoft.com/office/drawing/2014/main" id="{B585847A-4EA7-FCB1-F7D5-6AE4525A6F46}"/>
              </a:ext>
            </a:extLst>
          </p:cNvPr>
          <p:cNvSpPr txBox="1"/>
          <p:nvPr/>
        </p:nvSpPr>
        <p:spPr>
          <a:xfrm>
            <a:off x="668421" y="1342305"/>
            <a:ext cx="11383477" cy="5016758"/>
          </a:xfrm>
          <a:prstGeom prst="rect">
            <a:avLst/>
          </a:prstGeom>
          <a:noFill/>
        </p:spPr>
        <p:txBody>
          <a:bodyPr wrap="square">
            <a:spAutoFit/>
          </a:bodyPr>
          <a:lstStyle/>
          <a:p>
            <a:pPr rtl="0"/>
            <a:r>
              <a:rPr lang="en-CA" sz="2000" b="1" dirty="0">
                <a:effectLst/>
              </a:rPr>
              <a:t>Measures</a:t>
            </a:r>
            <a:r>
              <a:rPr lang="en-CA" sz="2000" dirty="0">
                <a:effectLst/>
              </a:rPr>
              <a:t> in Power BI are </a:t>
            </a:r>
            <a:r>
              <a:rPr lang="en-CA" sz="2000" b="1" dirty="0">
                <a:effectLst/>
              </a:rPr>
              <a:t>dynamic</a:t>
            </a:r>
            <a:r>
              <a:rPr lang="en-CA" sz="2000" dirty="0">
                <a:effectLst/>
              </a:rPr>
              <a:t> and </a:t>
            </a:r>
            <a:r>
              <a:rPr lang="en-CA" sz="2000" b="1" dirty="0">
                <a:effectLst/>
              </a:rPr>
              <a:t>context-aware</a:t>
            </a:r>
            <a:r>
              <a:rPr lang="en-CA" sz="2000" dirty="0">
                <a:effectLst/>
              </a:rPr>
              <a:t>, meaning they calculate values based on the context provided by other elements in the report, like </a:t>
            </a:r>
            <a:r>
              <a:rPr lang="en-CA" sz="2000" b="1" dirty="0">
                <a:effectLst/>
              </a:rPr>
              <a:t>filters</a:t>
            </a:r>
            <a:r>
              <a:rPr lang="en-CA" sz="2000" dirty="0">
                <a:effectLst/>
              </a:rPr>
              <a:t> or </a:t>
            </a:r>
            <a:r>
              <a:rPr lang="en-CA" sz="2000" b="1" dirty="0">
                <a:effectLst/>
              </a:rPr>
              <a:t>axes</a:t>
            </a:r>
            <a:r>
              <a:rPr lang="en-CA" sz="2000" dirty="0">
                <a:effectLst/>
              </a:rPr>
              <a:t> of a chart.</a:t>
            </a:r>
          </a:p>
          <a:p>
            <a:pPr rtl="0"/>
            <a:endParaRPr lang="en-CA" sz="2000" dirty="0">
              <a:effectLst/>
            </a:endParaRPr>
          </a:p>
          <a:p>
            <a:pPr rtl="0">
              <a:buFont typeface="+mj-lt"/>
              <a:buAutoNum type="arabicPeriod"/>
            </a:pPr>
            <a:r>
              <a:rPr lang="en-CA" sz="2000" b="1" dirty="0">
                <a:effectLst/>
              </a:rPr>
              <a:t> On its own, without any context</a:t>
            </a:r>
            <a:r>
              <a:rPr lang="en-CA" sz="2000" dirty="0">
                <a:effectLst/>
              </a:rPr>
              <a:t>: If you place the </a:t>
            </a:r>
            <a:r>
              <a:rPr lang="en-CA" sz="2000" dirty="0" err="1">
                <a:effectLst/>
              </a:rPr>
              <a:t>MaxClosingPrice</a:t>
            </a:r>
            <a:r>
              <a:rPr lang="en-CA" sz="2000" dirty="0">
                <a:effectLst/>
              </a:rPr>
              <a:t> measure in a card visual, it will show the maximum closing price across the entire dataset. This is because there's no context filtering the data, so it considers all rows.</a:t>
            </a:r>
          </a:p>
          <a:p>
            <a:pPr rtl="0"/>
            <a:endParaRPr lang="en-CA" sz="2000" dirty="0">
              <a:effectLst/>
            </a:endParaRPr>
          </a:p>
          <a:p>
            <a:pPr rtl="0"/>
            <a:r>
              <a:rPr lang="en-CA" sz="2000" b="1" dirty="0"/>
              <a:t>2. </a:t>
            </a:r>
            <a:r>
              <a:rPr lang="en-CA" sz="2000" b="1" dirty="0">
                <a:effectLst/>
              </a:rPr>
              <a:t>Plotted against Date</a:t>
            </a:r>
            <a:r>
              <a:rPr lang="en-CA" sz="2000" dirty="0">
                <a:effectLst/>
              </a:rPr>
              <a:t>: When you plot </a:t>
            </a:r>
            <a:r>
              <a:rPr lang="en-CA" sz="2000" dirty="0" err="1">
                <a:effectLst/>
              </a:rPr>
              <a:t>MaxClosingPrice</a:t>
            </a:r>
            <a:r>
              <a:rPr lang="en-CA" sz="2000" dirty="0">
                <a:effectLst/>
              </a:rPr>
              <a:t> against the Date field in a line chart, Power BI recalculates this measure for each point on the Date axis. In this context, the measure doesn't calculate the maximum closing price over the entire dataset. Instead, it calculates the maximum closing price for each specific date (or date range, depending on your chart's axis granularity). </a:t>
            </a:r>
          </a:p>
          <a:p>
            <a:pPr marL="742950" lvl="1" indent="-285750" rtl="0">
              <a:buFont typeface="Arial" panose="020B0604020202020204" pitchFamily="34" charset="0"/>
              <a:buChar char="•"/>
            </a:pPr>
            <a:r>
              <a:rPr lang="en-CA" sz="2000" dirty="0">
                <a:effectLst/>
              </a:rPr>
              <a:t>If your chart is set to show data per day, Power BI recalculates </a:t>
            </a:r>
            <a:r>
              <a:rPr lang="en-CA" sz="2000" dirty="0" err="1">
                <a:effectLst/>
              </a:rPr>
              <a:t>MaxClosingPrice</a:t>
            </a:r>
            <a:r>
              <a:rPr lang="en-CA" sz="2000" dirty="0">
                <a:effectLst/>
              </a:rPr>
              <a:t> for each day, which, in this case, will likely be the closing price for that day (since there's only one closing price per day).</a:t>
            </a:r>
          </a:p>
          <a:p>
            <a:pPr lvl="1" rtl="0"/>
            <a:endParaRPr lang="en-CA" sz="2000" dirty="0">
              <a:effectLst/>
            </a:endParaRPr>
          </a:p>
          <a:p>
            <a:pPr marL="742950" lvl="1" indent="-285750" rtl="0">
              <a:buFont typeface="Arial" panose="020B0604020202020204" pitchFamily="34" charset="0"/>
              <a:buChar char="•"/>
            </a:pPr>
            <a:r>
              <a:rPr lang="en-CA" sz="2000" dirty="0">
                <a:effectLst/>
              </a:rPr>
              <a:t>If your chart groups data by month, quarter, or year, </a:t>
            </a:r>
            <a:r>
              <a:rPr lang="en-CA" sz="2000" dirty="0" err="1">
                <a:effectLst/>
              </a:rPr>
              <a:t>MaxClosingPrice</a:t>
            </a:r>
            <a:r>
              <a:rPr lang="en-CA" sz="2000" dirty="0">
                <a:effectLst/>
              </a:rPr>
              <a:t> will show the highest closing price for each month, quarter, or year.</a:t>
            </a:r>
          </a:p>
        </p:txBody>
      </p:sp>
      <p:sp>
        <p:nvSpPr>
          <p:cNvPr id="2" name="Footer Placeholder 1">
            <a:extLst>
              <a:ext uri="{FF2B5EF4-FFF2-40B4-BE49-F238E27FC236}">
                <a16:creationId xmlns:a16="http://schemas.microsoft.com/office/drawing/2014/main" id="{E06A10E3-0F9A-1B29-42A3-FE3C9F726B7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263004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Apple Stock Price</a:t>
            </a:r>
          </a:p>
        </p:txBody>
      </p:sp>
      <p:sp>
        <p:nvSpPr>
          <p:cNvPr id="2" name="TextBox 1">
            <a:extLst>
              <a:ext uri="{FF2B5EF4-FFF2-40B4-BE49-F238E27FC236}">
                <a16:creationId xmlns:a16="http://schemas.microsoft.com/office/drawing/2014/main" id="{5C69F6F6-6ECA-F976-2F41-40D17B60DC1C}"/>
              </a:ext>
            </a:extLst>
          </p:cNvPr>
          <p:cNvSpPr txBox="1"/>
          <p:nvPr/>
        </p:nvSpPr>
        <p:spPr>
          <a:xfrm>
            <a:off x="659328" y="2198185"/>
            <a:ext cx="3831392" cy="1938992"/>
          </a:xfrm>
          <a:prstGeom prst="rect">
            <a:avLst/>
          </a:prstGeom>
          <a:noFill/>
        </p:spPr>
        <p:txBody>
          <a:bodyPr wrap="square" rtlCol="0">
            <a:spAutoFit/>
          </a:bodyPr>
          <a:lstStyle/>
          <a:p>
            <a:r>
              <a:rPr lang="en-US" sz="2400" dirty="0"/>
              <a:t>Using the Apple Stock dataset: </a:t>
            </a:r>
          </a:p>
          <a:p>
            <a:endParaRPr lang="en-US" sz="2400" dirty="0"/>
          </a:p>
          <a:p>
            <a:r>
              <a:rPr lang="en-US" sz="2400" dirty="0"/>
              <a:t>Create insightful visualization</a:t>
            </a:r>
            <a:r>
              <a:rPr lang="en-US" sz="2000" dirty="0"/>
              <a:t>. </a:t>
            </a:r>
            <a:endParaRPr lang="en-US" sz="2400" dirty="0"/>
          </a:p>
        </p:txBody>
      </p:sp>
      <p:pic>
        <p:nvPicPr>
          <p:cNvPr id="6" name="Picture 5" descr="A graph with red and blue candlesticks&#10;&#10;Description automatically generated">
            <a:extLst>
              <a:ext uri="{FF2B5EF4-FFF2-40B4-BE49-F238E27FC236}">
                <a16:creationId xmlns:a16="http://schemas.microsoft.com/office/drawing/2014/main" id="{0CDDF74B-EBD1-8281-3339-118AEF2ED65A}"/>
              </a:ext>
            </a:extLst>
          </p:cNvPr>
          <p:cNvPicPr>
            <a:picLocks noChangeAspect="1"/>
          </p:cNvPicPr>
          <p:nvPr/>
        </p:nvPicPr>
        <p:blipFill>
          <a:blip r:embed="rId2"/>
          <a:stretch>
            <a:fillRect/>
          </a:stretch>
        </p:blipFill>
        <p:spPr>
          <a:xfrm>
            <a:off x="4196080" y="1286976"/>
            <a:ext cx="7772400" cy="4435515"/>
          </a:xfrm>
          <a:prstGeom prst="rect">
            <a:avLst/>
          </a:prstGeom>
        </p:spPr>
      </p:pic>
      <p:sp>
        <p:nvSpPr>
          <p:cNvPr id="3" name="Footer Placeholder 2">
            <a:extLst>
              <a:ext uri="{FF2B5EF4-FFF2-40B4-BE49-F238E27FC236}">
                <a16:creationId xmlns:a16="http://schemas.microsoft.com/office/drawing/2014/main" id="{F1174B4F-B079-E1B7-3C27-2DAA53ADFFB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55233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When to Create a Calculated Column / Measure</a:t>
            </a:r>
          </a:p>
        </p:txBody>
      </p:sp>
      <p:sp>
        <p:nvSpPr>
          <p:cNvPr id="3" name="TextBox 2">
            <a:extLst>
              <a:ext uri="{FF2B5EF4-FFF2-40B4-BE49-F238E27FC236}">
                <a16:creationId xmlns:a16="http://schemas.microsoft.com/office/drawing/2014/main" id="{A447515D-A2B5-2505-AB56-275958BE9A39}"/>
              </a:ext>
            </a:extLst>
          </p:cNvPr>
          <p:cNvSpPr txBox="1"/>
          <p:nvPr/>
        </p:nvSpPr>
        <p:spPr>
          <a:xfrm>
            <a:off x="765208" y="1441293"/>
            <a:ext cx="10749130" cy="5262979"/>
          </a:xfrm>
          <a:prstGeom prst="rect">
            <a:avLst/>
          </a:prstGeom>
          <a:noFill/>
        </p:spPr>
        <p:txBody>
          <a:bodyPr wrap="square">
            <a:spAutoFit/>
          </a:bodyPr>
          <a:lstStyle/>
          <a:p>
            <a:r>
              <a:rPr lang="en-CA" sz="2400" b="0" i="0" u="none" strike="noStrike" dirty="0">
                <a:effectLst/>
              </a:rPr>
              <a:t>Deciding whether to use a calculated column or a measure in Power BI depends on the specific requirements of your data analysis and reporting. Here are some guidelines to help you decide: </a:t>
            </a:r>
          </a:p>
          <a:p>
            <a:endParaRPr lang="en-CA" sz="2400" dirty="0"/>
          </a:p>
          <a:p>
            <a:r>
              <a:rPr lang="en-CA" sz="2400" b="1" dirty="0"/>
              <a:t>Calculated Column:</a:t>
            </a:r>
          </a:p>
          <a:p>
            <a:r>
              <a:rPr lang="en-CA" sz="2400" b="1" dirty="0"/>
              <a:t> </a:t>
            </a:r>
          </a:p>
          <a:p>
            <a:pPr marL="900000" indent="-342900" algn="l">
              <a:buFont typeface="Arial" panose="020B0604020202020204" pitchFamily="34" charset="0"/>
              <a:buChar char="•"/>
            </a:pPr>
            <a:r>
              <a:rPr lang="en-CA" sz="2400" b="1" i="0" u="none" strike="noStrike" dirty="0">
                <a:effectLst/>
              </a:rPr>
              <a:t>Row-Level Calculations</a:t>
            </a:r>
            <a:r>
              <a:rPr lang="en-CA" sz="2400" b="0" i="0" u="none" strike="noStrike" dirty="0">
                <a:effectLst/>
              </a:rPr>
              <a:t>: Use a calculated column when you need to perform calculations that apply row by row in the same table or add new data to a table. </a:t>
            </a:r>
          </a:p>
          <a:p>
            <a:pPr marL="9000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1" i="0" u="none" strike="noStrike" dirty="0">
                <a:effectLst/>
              </a:rPr>
              <a:t>Static Values</a:t>
            </a:r>
            <a:r>
              <a:rPr lang="en-CA" sz="2400" b="0" i="0" u="none" strike="noStrike" dirty="0">
                <a:effectLst/>
              </a:rPr>
              <a:t>: If you need a value that remains constant regardless of the context of the report or the filters applied, a calculated column is appropriate.</a:t>
            </a:r>
          </a:p>
          <a:p>
            <a:pPr algn="l">
              <a:buFont typeface="+mj-lt"/>
              <a:buAutoNum type="arabicPeriod"/>
            </a:pPr>
            <a:endParaRPr lang="en-CA" sz="2400" dirty="0"/>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BED725F7-1039-9B54-ADE6-5A33C47CD68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514382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When to Create a Calculated Column / Measure</a:t>
            </a:r>
          </a:p>
        </p:txBody>
      </p:sp>
      <p:sp>
        <p:nvSpPr>
          <p:cNvPr id="3" name="TextBox 2">
            <a:extLst>
              <a:ext uri="{FF2B5EF4-FFF2-40B4-BE49-F238E27FC236}">
                <a16:creationId xmlns:a16="http://schemas.microsoft.com/office/drawing/2014/main" id="{A447515D-A2B5-2505-AB56-275958BE9A39}"/>
              </a:ext>
            </a:extLst>
          </p:cNvPr>
          <p:cNvSpPr txBox="1"/>
          <p:nvPr/>
        </p:nvSpPr>
        <p:spPr>
          <a:xfrm>
            <a:off x="765208" y="1292733"/>
            <a:ext cx="11081352" cy="4893647"/>
          </a:xfrm>
          <a:prstGeom prst="rect">
            <a:avLst/>
          </a:prstGeom>
          <a:noFill/>
        </p:spPr>
        <p:txBody>
          <a:bodyPr wrap="square">
            <a:spAutoFit/>
          </a:bodyPr>
          <a:lstStyle/>
          <a:p>
            <a:pPr algn="l"/>
            <a:r>
              <a:rPr lang="en-CA" sz="2400" b="1" i="0" u="none" strike="noStrike" dirty="0">
                <a:effectLst/>
              </a:rPr>
              <a:t>Measure:</a:t>
            </a:r>
          </a:p>
          <a:p>
            <a:pPr algn="l"/>
            <a:endParaRPr lang="en-CA" sz="2400" dirty="0"/>
          </a:p>
          <a:p>
            <a:pPr marL="900000" indent="-342900" algn="l">
              <a:buFont typeface="Arial" panose="020B0604020202020204" pitchFamily="34" charset="0"/>
              <a:buChar char="•"/>
            </a:pPr>
            <a:r>
              <a:rPr lang="en-CA" sz="2400" b="1" i="0" u="none" strike="noStrike" dirty="0">
                <a:effectLst/>
              </a:rPr>
              <a:t>Aggregate Calculations</a:t>
            </a:r>
            <a:r>
              <a:rPr lang="en-CA" sz="2400" b="0" i="0" u="none" strike="noStrike" dirty="0">
                <a:effectLst/>
              </a:rPr>
              <a:t>: Measures are best for aggregate calculations such as sums, averages, minimums, maximums, counts, etc. </a:t>
            </a:r>
          </a:p>
          <a:p>
            <a:pPr marL="900000" indent="-342900" algn="l">
              <a:buFont typeface="Arial" panose="020B0604020202020204" pitchFamily="34" charset="0"/>
              <a:buChar char="•"/>
            </a:pPr>
            <a:endParaRPr lang="en-CA" sz="2400" dirty="0"/>
          </a:p>
          <a:p>
            <a:pPr marL="900000" indent="-342900" algn="l">
              <a:buFont typeface="Arial" panose="020B0604020202020204" pitchFamily="34" charset="0"/>
              <a:buChar char="•"/>
            </a:pPr>
            <a:r>
              <a:rPr lang="en-CA" sz="2400" b="1" i="0" u="none" strike="noStrike" dirty="0">
                <a:effectLst/>
              </a:rPr>
              <a:t>Performance</a:t>
            </a:r>
            <a:r>
              <a:rPr lang="en-CA" sz="2400" b="0" i="0" u="none" strike="noStrike" dirty="0">
                <a:effectLst/>
              </a:rPr>
              <a:t>: Measures are generally more performance-efficient for large datasets since they are calculated only for the data needed for the current view.</a:t>
            </a:r>
          </a:p>
          <a:p>
            <a:pPr marL="9000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1" i="0" u="none" strike="noStrike" dirty="0">
                <a:effectLst/>
              </a:rPr>
              <a:t>Dynamic Calculations</a:t>
            </a:r>
            <a:r>
              <a:rPr lang="en-CA" sz="2400" b="0" i="0" u="none" strike="noStrike" dirty="0">
                <a:effectLst/>
              </a:rPr>
              <a:t>: Use measures when you need calculations that change based on the filters or slicers applied in the report. Measures are context-aware and adjust their calculations accordingly.</a:t>
            </a:r>
          </a:p>
          <a:p>
            <a:pPr marL="9000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1" i="0" u="none" strike="noStrike" dirty="0">
                <a:effectLst/>
              </a:rPr>
              <a:t>Time Intelligence Calculations</a:t>
            </a:r>
            <a:r>
              <a:rPr lang="en-CA" sz="2400" b="0" i="0" u="none" strike="noStrike" dirty="0">
                <a:effectLst/>
              </a:rPr>
              <a:t>: For calculations involving dates and times.</a:t>
            </a:r>
          </a:p>
        </p:txBody>
      </p:sp>
      <p:sp>
        <p:nvSpPr>
          <p:cNvPr id="2" name="Footer Placeholder 1">
            <a:extLst>
              <a:ext uri="{FF2B5EF4-FFF2-40B4-BE49-F238E27FC236}">
                <a16:creationId xmlns:a16="http://schemas.microsoft.com/office/drawing/2014/main" id="{26C81ECE-D7DC-5DD2-0DF0-C9B0462A407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67066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 Function in DAX</a:t>
            </a:r>
          </a:p>
        </p:txBody>
      </p:sp>
      <p:sp>
        <p:nvSpPr>
          <p:cNvPr id="3" name="TextBox 2">
            <a:extLst>
              <a:ext uri="{FF2B5EF4-FFF2-40B4-BE49-F238E27FC236}">
                <a16:creationId xmlns:a16="http://schemas.microsoft.com/office/drawing/2014/main" id="{79001929-C4BE-576D-A11B-19A09738160F}"/>
              </a:ext>
            </a:extLst>
          </p:cNvPr>
          <p:cNvSpPr txBox="1"/>
          <p:nvPr/>
        </p:nvSpPr>
        <p:spPr>
          <a:xfrm>
            <a:off x="765208" y="4513037"/>
            <a:ext cx="5217964"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000" dirty="0">
                <a:highlight>
                  <a:srgbClr val="FFFF00"/>
                </a:highlight>
              </a:rPr>
              <a:t>DAX Measure without </a:t>
            </a:r>
            <a:r>
              <a:rPr lang="en-US" sz="2000" b="1" dirty="0">
                <a:highlight>
                  <a:srgbClr val="FFFF00"/>
                </a:highlight>
              </a:rPr>
              <a:t>CALCULATE</a:t>
            </a:r>
          </a:p>
          <a:p>
            <a:endParaRPr lang="en-US" sz="2000" dirty="0"/>
          </a:p>
          <a:p>
            <a:r>
              <a:rPr lang="en-US" sz="2000" dirty="0"/>
              <a:t>Total Volume = SUM(</a:t>
            </a:r>
            <a:r>
              <a:rPr lang="en-US" sz="2000" dirty="0" err="1"/>
              <a:t>APPL_Stock</a:t>
            </a:r>
            <a:r>
              <a:rPr lang="en-US" sz="2000" dirty="0"/>
              <a:t>[Volume])</a:t>
            </a:r>
          </a:p>
        </p:txBody>
      </p:sp>
      <p:sp>
        <p:nvSpPr>
          <p:cNvPr id="9" name="TextBox 8">
            <a:extLst>
              <a:ext uri="{FF2B5EF4-FFF2-40B4-BE49-F238E27FC236}">
                <a16:creationId xmlns:a16="http://schemas.microsoft.com/office/drawing/2014/main" id="{AC4A8AEC-55E0-EA96-841D-FCF04375EB19}"/>
              </a:ext>
            </a:extLst>
          </p:cNvPr>
          <p:cNvSpPr txBox="1"/>
          <p:nvPr/>
        </p:nvSpPr>
        <p:spPr>
          <a:xfrm>
            <a:off x="765208" y="1489367"/>
            <a:ext cx="10878152" cy="3046988"/>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The </a:t>
            </a:r>
            <a:r>
              <a:rPr lang="en-CA" sz="2400" b="1" dirty="0"/>
              <a:t>CALCULATE</a:t>
            </a:r>
            <a:r>
              <a:rPr lang="en-CA" sz="2400" b="0" i="0" u="none" strike="noStrike" dirty="0">
                <a:effectLst/>
              </a:rPr>
              <a:t> function is one of the most powerful functions in DAX. </a:t>
            </a:r>
          </a:p>
          <a:p>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It enables the modification of the calculation context while respecting specified conditions or filters.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Syntax:  CALCULATE(&lt;expression&gt;, &lt;filter1&gt;, &lt;filter2&gt;, ...)</a:t>
            </a:r>
          </a:p>
          <a:p>
            <a:pPr marL="342900" indent="-342900">
              <a:buFont typeface="Arial" panose="020B0604020202020204" pitchFamily="34" charset="0"/>
              <a:buChar char="•"/>
            </a:pPr>
            <a:endParaRPr lang="en-CA" sz="2400" dirty="0"/>
          </a:p>
          <a:p>
            <a:r>
              <a:rPr lang="en-CA" sz="2400" b="1" dirty="0"/>
              <a:t>Example Usage:</a:t>
            </a:r>
          </a:p>
        </p:txBody>
      </p:sp>
      <p:sp>
        <p:nvSpPr>
          <p:cNvPr id="11" name="TextBox 10">
            <a:extLst>
              <a:ext uri="{FF2B5EF4-FFF2-40B4-BE49-F238E27FC236}">
                <a16:creationId xmlns:a16="http://schemas.microsoft.com/office/drawing/2014/main" id="{84165119-2EDE-1421-B709-90CDF021CC7E}"/>
              </a:ext>
            </a:extLst>
          </p:cNvPr>
          <p:cNvSpPr txBox="1"/>
          <p:nvPr/>
        </p:nvSpPr>
        <p:spPr>
          <a:xfrm>
            <a:off x="6204284" y="4513037"/>
            <a:ext cx="5581316" cy="193899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000" dirty="0">
                <a:highlight>
                  <a:srgbClr val="FFFF00"/>
                </a:highlight>
              </a:rPr>
              <a:t>DAX Measure with </a:t>
            </a:r>
            <a:r>
              <a:rPr lang="en-US" sz="2000" b="1" dirty="0">
                <a:highlight>
                  <a:srgbClr val="FFFF00"/>
                </a:highlight>
              </a:rPr>
              <a:t>CALCULATE</a:t>
            </a:r>
          </a:p>
          <a:p>
            <a:endParaRPr lang="en-US" sz="2000" dirty="0"/>
          </a:p>
          <a:p>
            <a:r>
              <a:rPr lang="en-US" sz="2000" dirty="0"/>
              <a:t>Total Volume 2020 = CALCULATE(</a:t>
            </a:r>
          </a:p>
          <a:p>
            <a:r>
              <a:rPr lang="en-US" sz="2000" dirty="0"/>
              <a:t>    SUM(</a:t>
            </a:r>
            <a:r>
              <a:rPr lang="en-US" sz="2000" dirty="0" err="1"/>
              <a:t>APPL_Stock</a:t>
            </a:r>
            <a:r>
              <a:rPr lang="en-US" sz="2000" dirty="0"/>
              <a:t>[Volume]), </a:t>
            </a:r>
          </a:p>
          <a:p>
            <a:r>
              <a:rPr lang="en-US" sz="2000" dirty="0"/>
              <a:t>    YEAR(</a:t>
            </a:r>
            <a:r>
              <a:rPr lang="en-US" sz="2000" dirty="0" err="1"/>
              <a:t>APPL_Stock</a:t>
            </a:r>
            <a:r>
              <a:rPr lang="en-US" sz="2000" dirty="0"/>
              <a:t>[Date]) = 2020</a:t>
            </a:r>
          </a:p>
          <a:p>
            <a:r>
              <a:rPr lang="en-US" sz="2000" dirty="0"/>
              <a:t>)</a:t>
            </a:r>
          </a:p>
        </p:txBody>
      </p:sp>
      <p:sp>
        <p:nvSpPr>
          <p:cNvPr id="2" name="Footer Placeholder 1">
            <a:extLst>
              <a:ext uri="{FF2B5EF4-FFF2-40B4-BE49-F238E27FC236}">
                <a16:creationId xmlns:a16="http://schemas.microsoft.com/office/drawing/2014/main" id="{A429B1D0-BB55-0D6A-C8B1-C4BE2DB60B6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55924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 Function in DAX</a:t>
            </a:r>
          </a:p>
        </p:txBody>
      </p:sp>
      <p:sp>
        <p:nvSpPr>
          <p:cNvPr id="2" name="TextBox 1">
            <a:extLst>
              <a:ext uri="{FF2B5EF4-FFF2-40B4-BE49-F238E27FC236}">
                <a16:creationId xmlns:a16="http://schemas.microsoft.com/office/drawing/2014/main" id="{A482A8FC-FFD4-E790-30E3-9D03938B43E9}"/>
              </a:ext>
            </a:extLst>
          </p:cNvPr>
          <p:cNvSpPr txBox="1"/>
          <p:nvPr/>
        </p:nvSpPr>
        <p:spPr>
          <a:xfrm>
            <a:off x="765208" y="2248733"/>
            <a:ext cx="6031832" cy="1938992"/>
          </a:xfrm>
          <a:prstGeom prst="rect">
            <a:avLst/>
          </a:prstGeom>
          <a:noFill/>
        </p:spPr>
        <p:txBody>
          <a:bodyPr wrap="square" rtlCol="0">
            <a:spAutoFit/>
          </a:bodyPr>
          <a:lstStyle/>
          <a:p>
            <a:r>
              <a:rPr lang="en-US" sz="2400" b="1" dirty="0"/>
              <a:t>Example:</a:t>
            </a:r>
          </a:p>
          <a:p>
            <a:endParaRPr lang="en-US" sz="2400" dirty="0"/>
          </a:p>
          <a:p>
            <a:r>
              <a:rPr lang="en-US" sz="2400" dirty="0"/>
              <a:t>Using the CALCULATE, find the volume of stock traded between Sep 1</a:t>
            </a:r>
            <a:r>
              <a:rPr lang="en-US" sz="2400" baseline="30000" dirty="0"/>
              <a:t>st</a:t>
            </a:r>
            <a:r>
              <a:rPr lang="en-US" sz="2400" dirty="0"/>
              <a:t>, 2019, and Oct 1st, 2019.    </a:t>
            </a:r>
          </a:p>
        </p:txBody>
      </p:sp>
      <p:pic>
        <p:nvPicPr>
          <p:cNvPr id="6" name="Picture 5" descr="A close up of numbers&#10;&#10;Description automatically generated">
            <a:extLst>
              <a:ext uri="{FF2B5EF4-FFF2-40B4-BE49-F238E27FC236}">
                <a16:creationId xmlns:a16="http://schemas.microsoft.com/office/drawing/2014/main" id="{635AAF28-2B3E-DA8A-254A-3E4FB6EE8279}"/>
              </a:ext>
            </a:extLst>
          </p:cNvPr>
          <p:cNvPicPr>
            <a:picLocks noChangeAspect="1"/>
          </p:cNvPicPr>
          <p:nvPr/>
        </p:nvPicPr>
        <p:blipFill>
          <a:blip r:embed="rId2"/>
          <a:stretch>
            <a:fillRect/>
          </a:stretch>
        </p:blipFill>
        <p:spPr>
          <a:xfrm>
            <a:off x="7255576" y="2280883"/>
            <a:ext cx="4171216" cy="1906842"/>
          </a:xfrm>
          <a:prstGeom prst="rect">
            <a:avLst/>
          </a:prstGeom>
        </p:spPr>
      </p:pic>
      <p:sp>
        <p:nvSpPr>
          <p:cNvPr id="3" name="Footer Placeholder 2">
            <a:extLst>
              <a:ext uri="{FF2B5EF4-FFF2-40B4-BE49-F238E27FC236}">
                <a16:creationId xmlns:a16="http://schemas.microsoft.com/office/drawing/2014/main" id="{C17415DD-9FF2-0821-F7FB-2338E28D1D9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6367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Working with Dates in DAX</a:t>
            </a:r>
          </a:p>
        </p:txBody>
      </p:sp>
      <p:sp>
        <p:nvSpPr>
          <p:cNvPr id="2" name="TextBox 1">
            <a:extLst>
              <a:ext uri="{FF2B5EF4-FFF2-40B4-BE49-F238E27FC236}">
                <a16:creationId xmlns:a16="http://schemas.microsoft.com/office/drawing/2014/main" id="{E530B66F-F745-C3A0-58FD-CAD423380F32}"/>
              </a:ext>
            </a:extLst>
          </p:cNvPr>
          <p:cNvSpPr txBox="1"/>
          <p:nvPr/>
        </p:nvSpPr>
        <p:spPr>
          <a:xfrm>
            <a:off x="765208" y="1441330"/>
            <a:ext cx="11291236" cy="4585871"/>
          </a:xfrm>
          <a:prstGeom prst="rect">
            <a:avLst/>
          </a:prstGeom>
          <a:noFill/>
        </p:spPr>
        <p:txBody>
          <a:bodyPr wrap="square" rtlCol="0">
            <a:spAutoFit/>
          </a:bodyPr>
          <a:lstStyle/>
          <a:p>
            <a:pPr marL="342900" indent="-342900">
              <a:buFont typeface="Arial" panose="020B0604020202020204" pitchFamily="34" charset="0"/>
              <a:buChar char="•"/>
            </a:pPr>
            <a:r>
              <a:rPr lang="en-US" sz="2400" dirty="0"/>
              <a:t>Consider </a:t>
            </a:r>
            <a:r>
              <a:rPr lang="en-CA" sz="2400" b="0" i="0" u="none" strike="noStrike" dirty="0">
                <a:effectLst/>
                <a:highlight>
                  <a:srgbClr val="FFFF00"/>
                </a:highlight>
              </a:rPr>
              <a:t>2024/Jan/19 07:49:34 PM  </a:t>
            </a:r>
            <a:r>
              <a:rPr lang="en-US" sz="2400" dirty="0"/>
              <a:t>as our datetime argument in our date column: </a:t>
            </a:r>
          </a:p>
          <a:p>
            <a:endParaRPr lang="en-US" sz="2000" dirty="0"/>
          </a:p>
          <a:p>
            <a:r>
              <a:rPr lang="en-CA" sz="2400" b="0" i="0" u="none" strike="noStrike" dirty="0">
                <a:effectLst/>
              </a:rPr>
              <a:t>To extract just the date or time portion from a datetime value:</a:t>
            </a:r>
          </a:p>
          <a:p>
            <a:r>
              <a:rPr lang="en-US" sz="2000" dirty="0" err="1">
                <a:highlight>
                  <a:srgbClr val="00FFFF"/>
                </a:highlight>
              </a:rPr>
              <a:t>Date_Only</a:t>
            </a:r>
            <a:r>
              <a:rPr lang="en-US" sz="2000" dirty="0">
                <a:highlight>
                  <a:srgbClr val="00FFFF"/>
                </a:highlight>
              </a:rPr>
              <a:t> = FORMAT(</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 )</a:t>
            </a:r>
            <a:r>
              <a:rPr lang="en-US" sz="2000" dirty="0"/>
              <a:t> &gt;&gt;&gt; </a:t>
            </a:r>
            <a:r>
              <a:rPr lang="en-US" sz="2000" dirty="0">
                <a:highlight>
                  <a:srgbClr val="FF00FF"/>
                </a:highlight>
              </a:rPr>
              <a:t>Result: 2024-01-19</a:t>
            </a:r>
          </a:p>
          <a:p>
            <a:r>
              <a:rPr lang="en-US" sz="2000" dirty="0" err="1">
                <a:highlight>
                  <a:srgbClr val="00FFFF"/>
                </a:highlight>
              </a:rPr>
              <a:t>Time_Only</a:t>
            </a:r>
            <a:r>
              <a:rPr lang="en-US" sz="2000" dirty="0">
                <a:highlight>
                  <a:srgbClr val="00FFFF"/>
                </a:highlight>
              </a:rPr>
              <a:t> = FORMAT(</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 "</a:t>
            </a:r>
            <a:r>
              <a:rPr lang="en-US" sz="2000" dirty="0" err="1">
                <a:highlight>
                  <a:srgbClr val="00FFFF"/>
                </a:highlight>
              </a:rPr>
              <a:t>hh:mm:ss</a:t>
            </a:r>
            <a:r>
              <a:rPr lang="en-US" sz="2000" dirty="0">
                <a:highlight>
                  <a:srgbClr val="00FFFF"/>
                </a:highlight>
              </a:rPr>
              <a:t> AM/PM")</a:t>
            </a:r>
            <a:r>
              <a:rPr lang="en-US" sz="2000" dirty="0"/>
              <a:t> &gt;&gt;&gt; </a:t>
            </a:r>
            <a:r>
              <a:rPr lang="en-CA" sz="2000" b="0" i="0" u="none" strike="noStrike" dirty="0">
                <a:effectLst/>
                <a:highlight>
                  <a:srgbClr val="FF00FF"/>
                </a:highlight>
              </a:rPr>
              <a:t>Result: 07:49:34 PM</a:t>
            </a:r>
            <a:r>
              <a:rPr lang="en-US" sz="2000" dirty="0">
                <a:highlight>
                  <a:srgbClr val="FF00FF"/>
                </a:highlight>
              </a:rPr>
              <a:t> </a:t>
            </a:r>
          </a:p>
          <a:p>
            <a:endParaRPr lang="en-US" sz="2000" dirty="0"/>
          </a:p>
          <a:p>
            <a:endParaRPr lang="en-US" sz="2000" dirty="0"/>
          </a:p>
          <a:p>
            <a:r>
              <a:rPr lang="en-CA" sz="2400" b="0" i="0" u="none" strike="noStrike" dirty="0">
                <a:effectLst/>
              </a:rPr>
              <a:t>To get the year, month, day, hour, minute and second as separate values:</a:t>
            </a:r>
          </a:p>
          <a:p>
            <a:r>
              <a:rPr lang="en-US" sz="2000" dirty="0">
                <a:highlight>
                  <a:srgbClr val="00FFFF"/>
                </a:highlight>
              </a:rPr>
              <a:t>Year = YEAR(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Year = 2024</a:t>
            </a:r>
            <a:endParaRPr lang="en-US" sz="2000" dirty="0">
              <a:highlight>
                <a:srgbClr val="FF00FF"/>
              </a:highlight>
            </a:endParaRPr>
          </a:p>
          <a:p>
            <a:r>
              <a:rPr lang="en-US" sz="2000" dirty="0">
                <a:highlight>
                  <a:srgbClr val="00FFFF"/>
                </a:highlight>
              </a:rPr>
              <a:t>Month = MONTH(</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Month = 1</a:t>
            </a:r>
            <a:endParaRPr lang="en-US" sz="2000" dirty="0">
              <a:highlight>
                <a:srgbClr val="FF00FF"/>
              </a:highlight>
            </a:endParaRPr>
          </a:p>
          <a:p>
            <a:r>
              <a:rPr lang="en-US" sz="2000" dirty="0">
                <a:highlight>
                  <a:srgbClr val="00FFFF"/>
                </a:highlight>
              </a:rPr>
              <a:t>Day = DAY(</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Day = 19</a:t>
            </a:r>
          </a:p>
          <a:p>
            <a:r>
              <a:rPr lang="en-US" sz="2000" dirty="0">
                <a:highlight>
                  <a:srgbClr val="00FFFF"/>
                </a:highlight>
              </a:rPr>
              <a:t>Hour = HOUR(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Hour = 19</a:t>
            </a:r>
          </a:p>
          <a:p>
            <a:r>
              <a:rPr lang="en-US" sz="2000" dirty="0">
                <a:highlight>
                  <a:srgbClr val="00FFFF"/>
                </a:highlight>
              </a:rPr>
              <a:t>Minute = MINUTE(</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Minute = 49</a:t>
            </a:r>
            <a:endParaRPr lang="en-US" sz="2000" dirty="0">
              <a:highlight>
                <a:srgbClr val="FF00FF"/>
              </a:highlight>
            </a:endParaRPr>
          </a:p>
          <a:p>
            <a:r>
              <a:rPr lang="en-US" sz="2000" dirty="0">
                <a:highlight>
                  <a:srgbClr val="00FFFF"/>
                </a:highlight>
              </a:rPr>
              <a:t>Second = SECOND(</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Second = 34</a:t>
            </a:r>
            <a:endParaRPr lang="en-US" sz="2000" dirty="0">
              <a:highlight>
                <a:srgbClr val="FF00FF"/>
              </a:highlight>
            </a:endParaRPr>
          </a:p>
        </p:txBody>
      </p:sp>
      <p:sp>
        <p:nvSpPr>
          <p:cNvPr id="3" name="Footer Placeholder 2">
            <a:extLst>
              <a:ext uri="{FF2B5EF4-FFF2-40B4-BE49-F238E27FC236}">
                <a16:creationId xmlns:a16="http://schemas.microsoft.com/office/drawing/2014/main" id="{EF94267C-CBC5-D420-D078-211B76CA2B5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07351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Working with Dates in DAX</a:t>
            </a:r>
          </a:p>
        </p:txBody>
      </p:sp>
      <p:sp>
        <p:nvSpPr>
          <p:cNvPr id="2" name="TextBox 1">
            <a:extLst>
              <a:ext uri="{FF2B5EF4-FFF2-40B4-BE49-F238E27FC236}">
                <a16:creationId xmlns:a16="http://schemas.microsoft.com/office/drawing/2014/main" id="{E530B66F-F745-C3A0-58FD-CAD423380F32}"/>
              </a:ext>
            </a:extLst>
          </p:cNvPr>
          <p:cNvSpPr txBox="1"/>
          <p:nvPr/>
        </p:nvSpPr>
        <p:spPr>
          <a:xfrm>
            <a:off x="572168" y="1421010"/>
            <a:ext cx="11548712" cy="4647426"/>
          </a:xfrm>
          <a:prstGeom prst="rect">
            <a:avLst/>
          </a:prstGeom>
          <a:noFill/>
        </p:spPr>
        <p:txBody>
          <a:bodyPr wrap="square" rtlCol="0">
            <a:spAutoFit/>
          </a:bodyPr>
          <a:lstStyle/>
          <a:p>
            <a:pPr marL="342900" indent="-342900">
              <a:buFont typeface="Arial" panose="020B0604020202020204" pitchFamily="34" charset="0"/>
              <a:buChar char="•"/>
            </a:pPr>
            <a:r>
              <a:rPr lang="en-US" sz="2400" dirty="0"/>
              <a:t>Consider </a:t>
            </a:r>
            <a:r>
              <a:rPr lang="en-CA" sz="2400" b="0" i="0" u="none" strike="noStrike" dirty="0">
                <a:effectLst/>
                <a:highlight>
                  <a:srgbClr val="FFFF00"/>
                </a:highlight>
              </a:rPr>
              <a:t>2024/Jan/19 07:49:34 PM  </a:t>
            </a:r>
            <a:r>
              <a:rPr lang="en-US" sz="2400" dirty="0"/>
              <a:t>as our datetime argument in our date column: </a:t>
            </a:r>
          </a:p>
          <a:p>
            <a:endParaRPr lang="en-US" sz="2000" dirty="0"/>
          </a:p>
          <a:p>
            <a:r>
              <a:rPr lang="en-CA" sz="2400" b="0" i="0" u="none" strike="noStrike" dirty="0">
                <a:effectLst/>
              </a:rPr>
              <a:t>To calculate the difference between the datetime value and the current date:</a:t>
            </a:r>
          </a:p>
          <a:p>
            <a:r>
              <a:rPr lang="en-US" sz="2000" dirty="0">
                <a:highlight>
                  <a:srgbClr val="00FFFF"/>
                </a:highlight>
              </a:rPr>
              <a:t>Diff in Years = DATEDIFF(</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 TODAY(), YEAR)</a:t>
            </a:r>
            <a:r>
              <a:rPr lang="en-US" sz="2000" dirty="0"/>
              <a:t> &gt;&gt;&gt; </a:t>
            </a:r>
            <a:r>
              <a:rPr lang="en-US" sz="2000" dirty="0">
                <a:highlight>
                  <a:srgbClr val="FF00FF"/>
                </a:highlight>
              </a:rPr>
              <a:t>Result: Diff in Years = 0</a:t>
            </a:r>
          </a:p>
          <a:p>
            <a:endParaRPr lang="en-US" sz="2000" dirty="0"/>
          </a:p>
          <a:p>
            <a:endParaRPr lang="en-US" sz="2000" dirty="0"/>
          </a:p>
          <a:p>
            <a:r>
              <a:rPr lang="en-CA" sz="2400" b="0" i="0" u="none" strike="noStrike" dirty="0">
                <a:effectLst/>
              </a:rPr>
              <a:t>The start and end of the month and year for the given date would be:</a:t>
            </a:r>
            <a:r>
              <a:rPr lang="en-CA" sz="2000" b="0" i="0" u="none" strike="noStrike" dirty="0">
                <a:effectLst/>
              </a:rPr>
              <a:t> </a:t>
            </a:r>
          </a:p>
          <a:p>
            <a:r>
              <a:rPr lang="en-US" sz="2000" dirty="0">
                <a:highlight>
                  <a:srgbClr val="00FFFF"/>
                </a:highlight>
              </a:rPr>
              <a:t>Start of Month = STARTOFMONTH(</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Start of Month: 2024/01/01</a:t>
            </a:r>
            <a:endParaRPr lang="en-US" sz="2000" dirty="0">
              <a:highlight>
                <a:srgbClr val="FF00FF"/>
              </a:highlight>
            </a:endParaRPr>
          </a:p>
          <a:p>
            <a:r>
              <a:rPr lang="en-US" sz="2000" dirty="0">
                <a:highlight>
                  <a:srgbClr val="00FFFF"/>
                </a:highlight>
              </a:rPr>
              <a:t>Start of Year = STARTOFYEAR(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Start of Year: 2024/01/01</a:t>
            </a:r>
            <a:endParaRPr lang="en-US" sz="2000" dirty="0">
              <a:highlight>
                <a:srgbClr val="FF00FF"/>
              </a:highlight>
            </a:endParaRPr>
          </a:p>
          <a:p>
            <a:r>
              <a:rPr lang="en-US" sz="2000" dirty="0">
                <a:highlight>
                  <a:srgbClr val="00FFFF"/>
                </a:highlight>
              </a:rPr>
              <a:t>End of Month = ENDOFMONTH(</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End of Month: 2024/01/31</a:t>
            </a:r>
            <a:endParaRPr lang="en-US" sz="2000" dirty="0">
              <a:highlight>
                <a:srgbClr val="FF00FF"/>
              </a:highlight>
            </a:endParaRPr>
          </a:p>
          <a:p>
            <a:r>
              <a:rPr lang="en-US" sz="2000" dirty="0">
                <a:highlight>
                  <a:srgbClr val="00FFFF"/>
                </a:highlight>
              </a:rPr>
              <a:t>End of Year = ENDOFYEAR(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End of Year: 2024/12/31</a:t>
            </a:r>
            <a:endParaRPr lang="en-CA" sz="2000" dirty="0"/>
          </a:p>
          <a:p>
            <a:endParaRPr lang="en-CA" sz="2000" dirty="0"/>
          </a:p>
          <a:p>
            <a:endParaRPr lang="en-CA" sz="2000" dirty="0"/>
          </a:p>
          <a:p>
            <a:r>
              <a:rPr lang="en-CA" sz="2400" dirty="0"/>
              <a:t>And many more…</a:t>
            </a:r>
          </a:p>
        </p:txBody>
      </p:sp>
      <p:sp>
        <p:nvSpPr>
          <p:cNvPr id="3" name="Footer Placeholder 2">
            <a:extLst>
              <a:ext uri="{FF2B5EF4-FFF2-40B4-BE49-F238E27FC236}">
                <a16:creationId xmlns:a16="http://schemas.microsoft.com/office/drawing/2014/main" id="{C6D7E461-E805-03F4-034F-5C165DE4C75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232330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Working with Dates in DAX</a:t>
            </a:r>
          </a:p>
        </p:txBody>
      </p:sp>
      <p:sp>
        <p:nvSpPr>
          <p:cNvPr id="3" name="TextBox 2">
            <a:extLst>
              <a:ext uri="{FF2B5EF4-FFF2-40B4-BE49-F238E27FC236}">
                <a16:creationId xmlns:a16="http://schemas.microsoft.com/office/drawing/2014/main" id="{48238808-5C18-D395-BF46-1601788B56D3}"/>
              </a:ext>
            </a:extLst>
          </p:cNvPr>
          <p:cNvSpPr txBox="1"/>
          <p:nvPr/>
        </p:nvSpPr>
        <p:spPr>
          <a:xfrm>
            <a:off x="673768" y="1693595"/>
            <a:ext cx="10840570" cy="2954655"/>
          </a:xfrm>
          <a:prstGeom prst="rect">
            <a:avLst/>
          </a:prstGeom>
          <a:noFill/>
        </p:spPr>
        <p:txBody>
          <a:bodyPr wrap="square">
            <a:spAutoFit/>
          </a:bodyPr>
          <a:lstStyle/>
          <a:p>
            <a:r>
              <a:rPr lang="en-US" sz="2400" b="1" dirty="0"/>
              <a:t>Exercise:</a:t>
            </a:r>
          </a:p>
          <a:p>
            <a:r>
              <a:rPr lang="en-US" sz="2400" b="1" dirty="0"/>
              <a:t> </a:t>
            </a:r>
          </a:p>
          <a:p>
            <a:r>
              <a:rPr lang="en-US" sz="2400" dirty="0"/>
              <a:t>Using the </a:t>
            </a:r>
            <a:r>
              <a:rPr lang="en-US" sz="2400" b="1" dirty="0" err="1"/>
              <a:t>APPL_Stock</a:t>
            </a:r>
            <a:r>
              <a:rPr lang="en-US" sz="2400" dirty="0"/>
              <a:t> dataset, perform the following: </a:t>
            </a:r>
          </a:p>
          <a:p>
            <a:endParaRPr lang="en-US" dirty="0"/>
          </a:p>
          <a:p>
            <a:pPr marL="342900" indent="-342900">
              <a:buFont typeface="Arial" panose="020B0604020202020204" pitchFamily="34" charset="0"/>
              <a:buChar char="•"/>
            </a:pPr>
            <a:r>
              <a:rPr lang="en-US" sz="2400" dirty="0"/>
              <a:t>Create a new column named </a:t>
            </a:r>
            <a:r>
              <a:rPr lang="en-US" sz="2400" b="1" dirty="0" err="1"/>
              <a:t>Date_Test</a:t>
            </a:r>
            <a:r>
              <a:rPr lang="en-US" sz="2400" dirty="0"/>
              <a:t>, the same as the date columns</a:t>
            </a:r>
          </a:p>
          <a:p>
            <a:pPr marL="342900" indent="-342900">
              <a:buFont typeface="Arial" panose="020B0604020202020204" pitchFamily="34" charset="0"/>
              <a:buChar char="•"/>
            </a:pPr>
            <a:r>
              <a:rPr lang="en-US" sz="2400" dirty="0"/>
              <a:t>Find the Year, Month, and Day in separate columns</a:t>
            </a:r>
          </a:p>
          <a:p>
            <a:pPr marL="342900" indent="-342900">
              <a:buFont typeface="Arial" panose="020B0604020202020204" pitchFamily="34" charset="0"/>
              <a:buChar char="•"/>
            </a:pPr>
            <a:r>
              <a:rPr lang="en-US" sz="2400" dirty="0"/>
              <a:t>Create a measure to calculate the average difference between the high and low </a:t>
            </a:r>
          </a:p>
          <a:p>
            <a:pPr marL="342900" indent="-34290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67374FF9-DBCC-FB24-3482-01FC035A71C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48190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37AAACC8-8024-B70C-77E0-545862F9741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Date Table</a:t>
            </a:r>
          </a:p>
        </p:txBody>
      </p:sp>
      <p:sp>
        <p:nvSpPr>
          <p:cNvPr id="2" name="TextBox 1">
            <a:extLst>
              <a:ext uri="{FF2B5EF4-FFF2-40B4-BE49-F238E27FC236}">
                <a16:creationId xmlns:a16="http://schemas.microsoft.com/office/drawing/2014/main" id="{77C7BA9C-A31E-63C5-AB36-38DD7FC4BFB8}"/>
              </a:ext>
            </a:extLst>
          </p:cNvPr>
          <p:cNvSpPr txBox="1"/>
          <p:nvPr/>
        </p:nvSpPr>
        <p:spPr>
          <a:xfrm>
            <a:off x="765208" y="1533627"/>
            <a:ext cx="10579618" cy="4154984"/>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solidFill>
                  <a:srgbClr val="05192D"/>
                </a:solidFill>
                <a:effectLst/>
              </a:rPr>
              <a:t>Date hierarchies can be useful, but relying on dates from tables like the </a:t>
            </a:r>
            <a:r>
              <a:rPr lang="en-CA" sz="2400" b="0" i="0" u="none" strike="noStrike" dirty="0" err="1">
                <a:solidFill>
                  <a:srgbClr val="05192D"/>
                </a:solidFill>
                <a:effectLst/>
              </a:rPr>
              <a:t>FactSales</a:t>
            </a:r>
            <a:r>
              <a:rPr lang="en-CA" sz="2400" b="0" i="0" u="none" strike="noStrike" dirty="0">
                <a:solidFill>
                  <a:srgbClr val="05192D"/>
                </a:solidFill>
                <a:effectLst/>
              </a:rPr>
              <a:t> table can cause issues,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For instance, issues with time intelligence functions. If there are no transactions on a particular day, the function may return an incorrect result without an error message, making it harder to troubleshoot.</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Therefore, </a:t>
            </a:r>
            <a:r>
              <a:rPr lang="en-CA" sz="2400" b="0" i="0" u="none" strike="noStrike" dirty="0">
                <a:solidFill>
                  <a:srgbClr val="05192D"/>
                </a:solidFill>
                <a:effectLst/>
              </a:rPr>
              <a:t>a dedicated date table in your model is highly recommended for accurate reporting, particularly if you'll be using time intelligence functions.</a:t>
            </a:r>
            <a:endParaRPr lang="en-US" sz="2400" dirty="0"/>
          </a:p>
        </p:txBody>
      </p:sp>
      <p:sp>
        <p:nvSpPr>
          <p:cNvPr id="3" name="Footer Placeholder 2">
            <a:extLst>
              <a:ext uri="{FF2B5EF4-FFF2-40B4-BE49-F238E27FC236}">
                <a16:creationId xmlns:a16="http://schemas.microsoft.com/office/drawing/2014/main" id="{A734206D-B9C5-4544-AB2B-81FD7340218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307888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Create Date Table in DAX</a:t>
            </a:r>
          </a:p>
        </p:txBody>
      </p:sp>
      <p:sp>
        <p:nvSpPr>
          <p:cNvPr id="2" name="TextBox 1">
            <a:extLst>
              <a:ext uri="{FF2B5EF4-FFF2-40B4-BE49-F238E27FC236}">
                <a16:creationId xmlns:a16="http://schemas.microsoft.com/office/drawing/2014/main" id="{77C7BA9C-A31E-63C5-AB36-38DD7FC4BFB8}"/>
              </a:ext>
            </a:extLst>
          </p:cNvPr>
          <p:cNvSpPr txBox="1"/>
          <p:nvPr/>
        </p:nvSpPr>
        <p:spPr>
          <a:xfrm>
            <a:off x="765208" y="1533627"/>
            <a:ext cx="10579618" cy="4524315"/>
          </a:xfrm>
          <a:prstGeom prst="rect">
            <a:avLst/>
          </a:prstGeom>
          <a:noFill/>
        </p:spPr>
        <p:txBody>
          <a:bodyPr wrap="square" rtlCol="0">
            <a:spAutoFit/>
          </a:bodyPr>
          <a:lstStyle/>
          <a:p>
            <a:r>
              <a:rPr lang="en-CA" sz="2400" b="0" i="0" u="none" strike="noStrike" dirty="0">
                <a:solidFill>
                  <a:srgbClr val="05192D"/>
                </a:solidFill>
                <a:effectLst/>
                <a:latin typeface="Studio-Feixen-Sans"/>
              </a:rPr>
              <a:t>In DAX, there are two ways to create a date table:</a:t>
            </a:r>
          </a:p>
          <a:p>
            <a:endParaRPr lang="en-CA" sz="2400" dirty="0">
              <a:solidFill>
                <a:srgbClr val="05192D"/>
              </a:solidFill>
              <a:latin typeface="Studio-Feixen-Sans"/>
            </a:endParaRPr>
          </a:p>
          <a:p>
            <a:pPr marL="342900" indent="-342900">
              <a:buFont typeface="Arial" panose="020B0604020202020204" pitchFamily="34" charset="0"/>
              <a:buChar char="•"/>
            </a:pPr>
            <a:r>
              <a:rPr lang="en-CA" sz="2400" b="1" dirty="0">
                <a:solidFill>
                  <a:srgbClr val="05192D"/>
                </a:solidFill>
                <a:latin typeface="Studio-Feixen-Sans"/>
              </a:rPr>
              <a:t>CALENDAR()</a:t>
            </a:r>
          </a:p>
          <a:p>
            <a:r>
              <a:rPr lang="en-CA" sz="2400" b="0" i="0" u="none" strike="noStrike" dirty="0">
                <a:effectLst/>
              </a:rPr>
              <a:t>Generates a table with a single column of dates, starting from a specified start date to an end date.</a:t>
            </a:r>
            <a:endParaRPr lang="en-CA" sz="2400" b="1" dirty="0"/>
          </a:p>
          <a:p>
            <a:r>
              <a:rPr lang="en-CA" sz="2400" dirty="0">
                <a:solidFill>
                  <a:srgbClr val="05192D"/>
                </a:solidFill>
                <a:latin typeface="Studio-Feixen-Sans"/>
              </a:rPr>
              <a:t>Example: CALENDAR(“2020-01-01”, “2020-12-31”)</a:t>
            </a:r>
          </a:p>
          <a:p>
            <a:endParaRPr lang="en-CA" sz="2400" dirty="0">
              <a:solidFill>
                <a:srgbClr val="05192D"/>
              </a:solidFill>
              <a:latin typeface="Studio-Feixen-Sans"/>
            </a:endParaRPr>
          </a:p>
          <a:p>
            <a:endParaRPr lang="en-CA" sz="2400" dirty="0">
              <a:solidFill>
                <a:srgbClr val="05192D"/>
              </a:solidFill>
              <a:latin typeface="Studio-Feixen-Sans"/>
            </a:endParaRPr>
          </a:p>
          <a:p>
            <a:pPr marL="342900" indent="-342900">
              <a:buFont typeface="Arial" panose="020B0604020202020204" pitchFamily="34" charset="0"/>
              <a:buChar char="•"/>
            </a:pPr>
            <a:r>
              <a:rPr lang="en-CA" sz="2400" b="1" dirty="0">
                <a:solidFill>
                  <a:srgbClr val="05192D"/>
                </a:solidFill>
                <a:latin typeface="Studio-Feixen-Sans"/>
              </a:rPr>
              <a:t>CALENDARAUTO()</a:t>
            </a:r>
          </a:p>
          <a:p>
            <a:r>
              <a:rPr lang="en-CA" sz="2400" b="0" i="0" u="none" strike="noStrike" dirty="0">
                <a:effectLst/>
              </a:rPr>
              <a:t>Generates a table with a single column of dates that automatically takes the earliest and latest dates in the model. </a:t>
            </a:r>
            <a:endParaRPr lang="en-CA" sz="2400" dirty="0">
              <a:solidFill>
                <a:srgbClr val="05192D"/>
              </a:solidFill>
              <a:latin typeface="Studio-Feixen-Sans"/>
            </a:endParaRPr>
          </a:p>
          <a:p>
            <a:r>
              <a:rPr lang="en-CA" sz="2400" dirty="0">
                <a:solidFill>
                  <a:srgbClr val="05192D"/>
                </a:solidFill>
                <a:latin typeface="Studio-Feixen-Sans"/>
              </a:rPr>
              <a:t>Example: CALENDARAUTO()</a:t>
            </a:r>
          </a:p>
        </p:txBody>
      </p:sp>
      <p:sp>
        <p:nvSpPr>
          <p:cNvPr id="3" name="Footer Placeholder 2">
            <a:extLst>
              <a:ext uri="{FF2B5EF4-FFF2-40B4-BE49-F238E27FC236}">
                <a16:creationId xmlns:a16="http://schemas.microsoft.com/office/drawing/2014/main" id="{6CAFF999-6D37-5AAE-9781-BA6F81B7DE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47403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6B9DFD4E-2571-B2EE-F52B-07327C0BE2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from University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24681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63FC7118-5460-EA90-22EC-CAD3FEF06A6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9F479180-C36D-5E35-D4DC-21C43381140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D68D34D7-9544-B14F-D037-95974F86E68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E139BA31-40B2-16A0-1674-0841D0BD048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F0B12A6B-255F-DDC0-0444-255C4D7328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ADEA5B78-C6FF-927C-5D78-0366CDD3508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5CD6D44D-E3CA-0E6D-22D0-9973A15E21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FC8CD583-3898-D1A4-1449-22DDF5C59DE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37954072-7241-BD76-02F7-653B03129E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11189885-675F-5285-C31F-E76B61FE9A0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F2B61686-1F6E-B784-609E-A305103CCD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787267A1-4854-F350-75C9-8DFBA2F4360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F07807B9-D742-AE15-D1EF-1E0FE6772D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D2D9F634-339C-1F2F-EBE7-20C54AFEF78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53C7A22E-DB1A-E27D-7F49-EDFAA5A76C2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5B6E0550-6C20-98BC-C4D1-21362BF2CF6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A282E1DB-38FE-6896-7AE2-F93111C245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C54CFF3A-0248-72AD-CB1B-8A8B0CF310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627CC4FE-F915-C370-B119-8AF38926155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8EDEB2FA-8ABC-E62F-8582-609ED480B22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A59F23DC-BA4F-E844-F991-26632A216A5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FE2FF751-4E1B-C983-5953-E52061F378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B362599A-858F-2C3A-C072-7DD2150C200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A1EDA054-7C6D-35BC-34DB-4FC36385CC5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46CD1E29-4782-7F19-1544-1DE9EA27B3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4045E523-B17F-596E-CA09-DA1232FCE77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6C666483-3A46-F8D6-87CD-B639F8F1A5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A1E8180-C04E-AAD3-9015-F0865FEAA3A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1497074642"/>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𝟒𝟔</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E10CA84A-FB96-36B9-102A-B239443817A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CBB086E1-FB09-7691-3005-BBEB457FEAB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D6AB8279-E8A4-E622-A8B8-23FB7096A31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03DA1ADD-E751-C4EC-0787-A51779DFE47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8C9A3909-7D46-EA91-E05D-A6B78E7BA1B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946A320E-87CD-1F3E-2E3B-AF875ACADB9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9706E021-441C-2BF5-25BF-73524CFC50A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080B7E33-CE27-7D2F-45A6-A1DDA150109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CA8064A3-EFBC-31D3-B8AF-E085FF3D842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91686A42-2D33-A883-2190-0A2AC3D35A0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12E9859F-6397-4DA6-7C99-E2D700D3715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ED4930F6-8F50-09A8-6826-691C5ECAE4A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FD075810-E54E-8E86-E417-41A12388900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A434040-80AC-C956-CA63-220C989ED7C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616758" y="1569293"/>
            <a:ext cx="6386741" cy="3719414"/>
          </a:xfrm>
          <a:prstGeom prst="rect">
            <a:avLst/>
          </a:prstGeom>
        </p:spPr>
      </p:pic>
      <p:sp>
        <p:nvSpPr>
          <p:cNvPr id="2" name="Footer Placeholder 1">
            <a:extLst>
              <a:ext uri="{FF2B5EF4-FFF2-40B4-BE49-F238E27FC236}">
                <a16:creationId xmlns:a16="http://schemas.microsoft.com/office/drawing/2014/main" id="{E84071BC-5403-C4A5-CD3D-FDC11774960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96A89C2F-78CB-3365-C886-FC128584EA4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D5D3E15C-2142-F5EA-0669-F7BA1DA94BA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0BD3C045-0D28-9AAC-8637-A7B219ED533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pPr algn="l">
              <a:buFont typeface="Arial" panose="020B0604020202020204" pitchFamily="34" charset="0"/>
              <a:buChar char="•"/>
            </a:pPr>
            <a:r>
              <a:rPr lang="en-CA" sz="2600" b="1" dirty="0">
                <a:solidFill>
                  <a:srgbClr val="297ED4"/>
                </a:solidFill>
              </a:rPr>
              <a:t>Covariance</a:t>
            </a:r>
            <a:r>
              <a:rPr lang="en-CA" sz="2600" b="0" i="0" u="none" strike="noStrike" dirty="0">
                <a:effectLst/>
              </a:rPr>
              <a:t> and </a:t>
            </a:r>
            <a:r>
              <a:rPr lang="en-CA" sz="2600" b="1" dirty="0">
                <a:solidFill>
                  <a:srgbClr val="297ED4"/>
                </a:solidFill>
              </a:rPr>
              <a:t>Correlation</a:t>
            </a:r>
            <a:r>
              <a:rPr lang="en-CA" sz="2600" b="0" i="0" u="none" strike="noStrike" dirty="0">
                <a:effectLst/>
              </a:rPr>
              <a:t> are statistical tools used to measure the relationship between two variables.</a:t>
            </a:r>
          </a:p>
          <a:p>
            <a:pPr algn="l">
              <a:buFont typeface="Arial" panose="020B0604020202020204" pitchFamily="34" charset="0"/>
              <a:buChar char="•"/>
            </a:pPr>
            <a:endParaRPr lang="en-CA" sz="2600" b="0" i="0" u="none" strike="noStrike" dirty="0">
              <a:effectLst/>
            </a:endParaRPr>
          </a:p>
          <a:p>
            <a:pPr algn="l">
              <a:buFont typeface="Arial" panose="020B0604020202020204" pitchFamily="34" charset="0"/>
              <a:buChar char="•"/>
            </a:pPr>
            <a:r>
              <a:rPr lang="en-CA" sz="2600" b="0" i="0" u="none" strike="noStrike" dirty="0">
                <a:effectLst/>
              </a:rPr>
              <a:t>They help us understand whether variables move together or in opposite directions.</a:t>
            </a:r>
          </a:p>
          <a:p>
            <a:endParaRPr lang="en-CA" sz="2400" b="1" dirty="0">
              <a:solidFill>
                <a:srgbClr val="3333CC"/>
              </a:solidFill>
            </a:endParaRP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3A874AA7-2F9F-1D1C-E41B-2E23B6E99F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318676"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b="1" dirty="0">
                <a:solidFill>
                  <a:srgbClr val="297ED4"/>
                </a:solidFill>
              </a:rPr>
              <a:t>Covariance</a:t>
            </a:r>
            <a:r>
              <a:rPr lang="en-CA" sz="2400" b="0" i="0" u="none" strike="noStrike" dirty="0">
                <a:effectLst/>
              </a:rPr>
              <a:t> is a measure that indicates the extent to which two variables change together.</a:t>
            </a: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A positive value means that if one variable increases, the other tends to increase as well. A negative value indicates the opposite. </a:t>
            </a:r>
            <a:r>
              <a:rPr lang="en-CA" sz="2400" b="0" i="0" u="none" strike="noStrike" dirty="0">
                <a:solidFill>
                  <a:srgbClr val="222222"/>
                </a:solidFill>
                <a:effectLst/>
              </a:rPr>
              <a:t>The covariance values range from -∞ to +∞. </a:t>
            </a:r>
            <a:endParaRPr lang="en-CA" sz="2400" b="0" i="0" u="none" strike="noStrike" dirty="0">
              <a:effectLst/>
            </a:endParaRPr>
          </a:p>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Example: Ice cream sales and temperature. As temperature increases (hotter days), ice cream sales increase, indicating a positive covariance.</a:t>
            </a:r>
          </a:p>
        </p:txBody>
      </p:sp>
      <p:pic>
        <p:nvPicPr>
          <p:cNvPr id="6" name="Picture 5" descr="A couple of people skating on ice&#10;&#10;Description automatically generated">
            <a:extLst>
              <a:ext uri="{FF2B5EF4-FFF2-40B4-BE49-F238E27FC236}">
                <a16:creationId xmlns:a16="http://schemas.microsoft.com/office/drawing/2014/main" id="{6E2A4E1B-E94F-5799-07BE-3F22093BB644}"/>
              </a:ext>
            </a:extLst>
          </p:cNvPr>
          <p:cNvPicPr>
            <a:picLocks noChangeAspect="1"/>
          </p:cNvPicPr>
          <p:nvPr/>
        </p:nvPicPr>
        <p:blipFill>
          <a:blip r:embed="rId2"/>
          <a:stretch>
            <a:fillRect/>
          </a:stretch>
        </p:blipFill>
        <p:spPr>
          <a:xfrm>
            <a:off x="8203096" y="1635747"/>
            <a:ext cx="3511514" cy="4442791"/>
          </a:xfrm>
          <a:prstGeom prst="rect">
            <a:avLst/>
          </a:prstGeom>
        </p:spPr>
      </p:pic>
      <p:sp>
        <p:nvSpPr>
          <p:cNvPr id="3" name="Footer Placeholder 2">
            <a:extLst>
              <a:ext uri="{FF2B5EF4-FFF2-40B4-BE49-F238E27FC236}">
                <a16:creationId xmlns:a16="http://schemas.microsoft.com/office/drawing/2014/main" id="{AED8030B-85F0-AB8F-E362-12D63A8DB8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43381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577094"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Covariance values are not standardized and can range from negative to positive infinity.</a:t>
            </a:r>
          </a:p>
          <a:p>
            <a:pPr marL="0" indent="0" algn="l">
              <a:buNone/>
            </a:pPr>
            <a:endParaRPr lang="en-CA" sz="2400" b="0" i="0" u="none" strike="noStrike" dirty="0">
              <a:effectLst/>
            </a:endParaRPr>
          </a:p>
          <a:p>
            <a:pPr marL="0" indent="0" algn="l">
              <a:buNone/>
            </a:pPr>
            <a:endParaRPr lang="en-CA" sz="2400" b="0" i="0" u="none" strike="noStrike" dirty="0">
              <a:effectLst/>
            </a:endParaRP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Because of this, it's hard to understand the strength of the relationship from covariance alone.</a:t>
            </a:r>
          </a:p>
          <a:p>
            <a:pPr algn="l">
              <a:buFont typeface="Arial" panose="020B0604020202020204" pitchFamily="34" charset="0"/>
              <a:buChar char="•"/>
            </a:pPr>
            <a:endParaRPr lang="en-CA" sz="2400" dirty="0"/>
          </a:p>
          <a:p>
            <a:pPr marL="0" indent="0" algn="l">
              <a:buNone/>
            </a:pPr>
            <a:endParaRPr lang="en-CA" sz="2400" dirty="0"/>
          </a:p>
          <a:p>
            <a:pPr marL="0" indent="0" algn="l">
              <a:buNone/>
            </a:pPr>
            <a:endParaRPr lang="en-CA" sz="2400" b="0" i="0" u="none" strike="noStrike" dirty="0">
              <a:effectLst/>
            </a:endParaRPr>
          </a:p>
        </p:txBody>
      </p:sp>
      <p:sp>
        <p:nvSpPr>
          <p:cNvPr id="3" name="Footer Placeholder 2">
            <a:extLst>
              <a:ext uri="{FF2B5EF4-FFF2-40B4-BE49-F238E27FC236}">
                <a16:creationId xmlns:a16="http://schemas.microsoft.com/office/drawing/2014/main" id="{A7F4577D-979B-C3E4-4241-4FEA757C92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8905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765208" y="1372648"/>
            <a:ext cx="10986213" cy="227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000" b="1" dirty="0">
                <a:solidFill>
                  <a:srgbClr val="297ED4"/>
                </a:solidFill>
              </a:rPr>
              <a:t>Correlation</a:t>
            </a:r>
            <a:r>
              <a:rPr lang="en-CA" sz="2000" dirty="0"/>
              <a:t> also measures the strength and direction of the relationship between two variables.</a:t>
            </a:r>
          </a:p>
          <a:p>
            <a:pPr marL="0" indent="0">
              <a:buNone/>
            </a:pPr>
            <a:endParaRPr lang="en-CA" sz="2000" dirty="0">
              <a:effectLst/>
            </a:endParaRPr>
          </a:p>
          <a:p>
            <a:r>
              <a:rPr lang="en-CA" sz="2000" b="0" i="0" u="none" strike="noStrike" dirty="0">
                <a:effectLst/>
              </a:rPr>
              <a:t>Unlike </a:t>
            </a:r>
            <a:r>
              <a:rPr lang="en-CA" sz="2000" dirty="0"/>
              <a:t>covariance</a:t>
            </a:r>
            <a:r>
              <a:rPr lang="en-CA" sz="2000" b="0" i="0" u="none" strike="noStrike" dirty="0">
                <a:effectLst/>
              </a:rPr>
              <a:t>, </a:t>
            </a:r>
            <a:r>
              <a:rPr lang="en-CA" sz="2000" b="1" dirty="0">
                <a:solidFill>
                  <a:srgbClr val="297ED4"/>
                </a:solidFill>
              </a:rPr>
              <a:t>correlation</a:t>
            </a:r>
            <a:r>
              <a:rPr lang="en-CA" sz="2000" b="0" i="0" u="none" strike="noStrike" dirty="0">
                <a:effectLst/>
              </a:rPr>
              <a:t> values are standardized between </a:t>
            </a:r>
            <a:r>
              <a:rPr lang="en-CA" sz="2000" b="1" dirty="0">
                <a:solidFill>
                  <a:srgbClr val="297ED4"/>
                </a:solidFill>
              </a:rPr>
              <a:t>-1</a:t>
            </a:r>
            <a:r>
              <a:rPr lang="en-CA" sz="2000" b="0" i="0" u="none" strike="noStrike" dirty="0">
                <a:effectLst/>
              </a:rPr>
              <a:t> and </a:t>
            </a:r>
            <a:r>
              <a:rPr lang="en-CA" sz="2000" b="1" dirty="0">
                <a:solidFill>
                  <a:srgbClr val="297ED4"/>
                </a:solidFill>
              </a:rPr>
              <a:t>1</a:t>
            </a:r>
            <a:r>
              <a:rPr lang="en-CA" sz="2000" b="0" i="0" u="none" strike="noStrike" dirty="0">
                <a:effectLst/>
              </a:rPr>
              <a:t>.</a:t>
            </a:r>
          </a:p>
          <a:p>
            <a:pPr marL="0" indent="0">
              <a:buNone/>
            </a:pPr>
            <a:endParaRPr lang="en-US" altLang="en-US" sz="2000" dirty="0"/>
          </a:p>
          <a:p>
            <a:r>
              <a:rPr lang="en-CA" sz="2000" dirty="0"/>
              <a:t>A correlation of 1 means a perfect positive relationship, -1 means a perfect negative relationship, and 0 means no relationship.</a:t>
            </a:r>
            <a:endParaRPr lang="en-US" altLang="en-US" sz="2000" dirty="0"/>
          </a:p>
        </p:txBody>
      </p:sp>
      <p:pic>
        <p:nvPicPr>
          <p:cNvPr id="3" name="Picture 2">
            <a:extLst>
              <a:ext uri="{FF2B5EF4-FFF2-40B4-BE49-F238E27FC236}">
                <a16:creationId xmlns:a16="http://schemas.microsoft.com/office/drawing/2014/main" id="{D4ECE0F9-C53B-E6A9-09F0-0E23DFAE247F}"/>
              </a:ext>
            </a:extLst>
          </p:cNvPr>
          <p:cNvPicPr>
            <a:picLocks noChangeAspect="1"/>
          </p:cNvPicPr>
          <p:nvPr/>
        </p:nvPicPr>
        <p:blipFill>
          <a:blip r:embed="rId2"/>
          <a:stretch>
            <a:fillRect/>
          </a:stretch>
        </p:blipFill>
        <p:spPr>
          <a:xfrm>
            <a:off x="1264293" y="3753220"/>
            <a:ext cx="9663414" cy="2648251"/>
          </a:xfrm>
          <a:prstGeom prst="rect">
            <a:avLst/>
          </a:prstGeom>
        </p:spPr>
      </p:pic>
      <p:sp>
        <p:nvSpPr>
          <p:cNvPr id="6" name="Footer Placeholder 5">
            <a:extLst>
              <a:ext uri="{FF2B5EF4-FFF2-40B4-BE49-F238E27FC236}">
                <a16:creationId xmlns:a16="http://schemas.microsoft.com/office/drawing/2014/main" id="{F8441112-CBD6-93DF-6B82-5FB76079EF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020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8" y="1564053"/>
            <a:ext cx="836228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dirty="0"/>
              <a:t>Think of correlation as a standardized score that tells you if variables like to move together, in opposite directions, or act independently of each other.</a:t>
            </a:r>
          </a:p>
          <a:p>
            <a:pPr algn="l">
              <a:buFont typeface="Arial" panose="020B0604020202020204" pitchFamily="34" charset="0"/>
              <a:buChar char="•"/>
            </a:pPr>
            <a:endParaRPr lang="en-CA" sz="2400" dirty="0"/>
          </a:p>
          <a:p>
            <a:pPr algn="l">
              <a:buFont typeface="Arial" panose="020B0604020202020204" pitchFamily="34" charset="0"/>
              <a:buChar char="•"/>
            </a:pPr>
            <a:r>
              <a:rPr lang="en-CA" sz="2400" dirty="0"/>
              <a:t>Example: Studying and grades. Generally, as studying increases, grades tend to increase, suggesting a positive correlation.</a:t>
            </a:r>
          </a:p>
          <a:p>
            <a:pPr marL="0" indent="0">
              <a:buNone/>
            </a:pPr>
            <a:endParaRPr lang="en-US" altLang="en-US" sz="2400" dirty="0"/>
          </a:p>
          <a:p>
            <a:pPr marL="0" indent="0">
              <a:buNone/>
            </a:pPr>
            <a:endParaRPr lang="en-US" altLang="en-US" sz="2400" dirty="0"/>
          </a:p>
          <a:p>
            <a:r>
              <a:rPr lang="en-US" altLang="en-US" sz="2400" dirty="0"/>
              <a:t>To measure correlation, we can calculate the </a:t>
            </a:r>
            <a:r>
              <a:rPr lang="en-US" altLang="en-US" sz="2400" b="1" dirty="0">
                <a:solidFill>
                  <a:srgbClr val="297ED4"/>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400" dirty="0"/>
          </a:p>
        </p:txBody>
      </p:sp>
      <p:pic>
        <p:nvPicPr>
          <p:cNvPr id="9" name="Picture 8" descr="A math equation with black text&#10;&#10;Description automatically generated with medium confidence">
            <a:extLst>
              <a:ext uri="{FF2B5EF4-FFF2-40B4-BE49-F238E27FC236}">
                <a16:creationId xmlns:a16="http://schemas.microsoft.com/office/drawing/2014/main" id="{92869446-15C7-B2F0-BA6C-0C5FED20BF12}"/>
              </a:ext>
            </a:extLst>
          </p:cNvPr>
          <p:cNvPicPr>
            <a:picLocks noChangeAspect="1"/>
          </p:cNvPicPr>
          <p:nvPr/>
        </p:nvPicPr>
        <p:blipFill>
          <a:blip r:embed="rId2"/>
          <a:stretch>
            <a:fillRect/>
          </a:stretch>
        </p:blipFill>
        <p:spPr>
          <a:xfrm>
            <a:off x="8630808" y="5173956"/>
            <a:ext cx="3271156" cy="982919"/>
          </a:xfrm>
          <a:prstGeom prst="rect">
            <a:avLst/>
          </a:prstGeom>
        </p:spPr>
      </p:pic>
      <p:sp>
        <p:nvSpPr>
          <p:cNvPr id="3" name="Footer Placeholder 2">
            <a:extLst>
              <a:ext uri="{FF2B5EF4-FFF2-40B4-BE49-F238E27FC236}">
                <a16:creationId xmlns:a16="http://schemas.microsoft.com/office/drawing/2014/main" id="{5553C319-6928-031F-996F-BF90CA9F022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141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461665"/>
          </a:xfrm>
          <a:prstGeom prst="rect">
            <a:avLst/>
          </a:prstGeom>
          <a:noFill/>
        </p:spPr>
        <p:txBody>
          <a:bodyPr wrap="square">
            <a:spAutoFit/>
          </a:bodyPr>
          <a:lstStyle/>
          <a:p>
            <a:r>
              <a:rPr lang="en-US" sz="2400" dirty="0"/>
              <a:t>Example: </a:t>
            </a:r>
          </a:p>
        </p:txBody>
      </p:sp>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3146053855"/>
              </p:ext>
            </p:extLst>
          </p:nvPr>
        </p:nvGraphicFramePr>
        <p:xfrm>
          <a:off x="8076427" y="1286976"/>
          <a:ext cx="3263395" cy="4444488"/>
        </p:xfrm>
        <a:graphic>
          <a:graphicData uri="http://schemas.openxmlformats.org/drawingml/2006/table">
            <a:tbl>
              <a:tblPr firstRow="1" bandRow="1">
                <a:tableStyleId>{C083E6E3-FA7D-4D7B-A595-EF9225AFEA82}</a:tableStyleId>
              </a:tblPr>
              <a:tblGrid>
                <a:gridCol w="1505616">
                  <a:extLst>
                    <a:ext uri="{9D8B030D-6E8A-4147-A177-3AD203B41FA5}">
                      <a16:colId xmlns:a16="http://schemas.microsoft.com/office/drawing/2014/main" val="3415568291"/>
                    </a:ext>
                  </a:extLst>
                </a:gridCol>
                <a:gridCol w="1757779">
                  <a:extLst>
                    <a:ext uri="{9D8B030D-6E8A-4147-A177-3AD203B41FA5}">
                      <a16:colId xmlns:a16="http://schemas.microsoft.com/office/drawing/2014/main" val="3852727093"/>
                    </a:ext>
                  </a:extLst>
                </a:gridCol>
              </a:tblGrid>
              <a:tr h="370374">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374">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374">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374">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374">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374">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374">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374">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374">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374">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pic>
        <p:nvPicPr>
          <p:cNvPr id="2" name="Picture 1">
            <a:extLst>
              <a:ext uri="{FF2B5EF4-FFF2-40B4-BE49-F238E27FC236}">
                <a16:creationId xmlns:a16="http://schemas.microsoft.com/office/drawing/2014/main" id="{C0823BEA-40C5-94E0-ED03-0DF77E49B91B}"/>
              </a:ext>
            </a:extLst>
          </p:cNvPr>
          <p:cNvPicPr>
            <a:picLocks noChangeAspect="1"/>
          </p:cNvPicPr>
          <p:nvPr/>
        </p:nvPicPr>
        <p:blipFill>
          <a:blip r:embed="rId2"/>
          <a:stretch>
            <a:fillRect/>
          </a:stretch>
        </p:blipFill>
        <p:spPr>
          <a:xfrm>
            <a:off x="1867100" y="2321694"/>
            <a:ext cx="4871632" cy="3864686"/>
          </a:xfrm>
          <a:prstGeom prst="rect">
            <a:avLst/>
          </a:prstGeom>
        </p:spPr>
      </p:pic>
      <p:sp>
        <p:nvSpPr>
          <p:cNvPr id="6" name="Footer Placeholder 5">
            <a:extLst>
              <a:ext uri="{FF2B5EF4-FFF2-40B4-BE49-F238E27FC236}">
                <a16:creationId xmlns:a16="http://schemas.microsoft.com/office/drawing/2014/main" id="{792E1490-1462-C2DC-AD1D-5093EEFD6C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Causation</a:t>
            </a:r>
          </a:p>
        </p:txBody>
      </p:sp>
      <p:sp>
        <p:nvSpPr>
          <p:cNvPr id="3" name="TextBox 2">
            <a:extLst>
              <a:ext uri="{FF2B5EF4-FFF2-40B4-BE49-F238E27FC236}">
                <a16:creationId xmlns:a16="http://schemas.microsoft.com/office/drawing/2014/main" id="{FD62D35E-CDDA-CD5C-E38F-EDFD201E9057}"/>
              </a:ext>
            </a:extLst>
          </p:cNvPr>
          <p:cNvSpPr txBox="1"/>
          <p:nvPr/>
        </p:nvSpPr>
        <p:spPr>
          <a:xfrm>
            <a:off x="765209" y="1517518"/>
            <a:ext cx="4562166" cy="5262979"/>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Just because two variables are correlated does not mean one causes the other to happen.</a:t>
            </a:r>
          </a:p>
          <a:p>
            <a:pPr algn="l"/>
            <a:endParaRPr lang="en-CA" sz="2400" b="0" i="0" u="none" strike="noStrike" dirty="0">
              <a:effectLst/>
            </a:endParaRP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Example: The number of fire trucks at a scene and the damage caused by the fire are correlated, but more fire trucks do not cause more damage.</a:t>
            </a:r>
          </a:p>
          <a:p>
            <a:pPr marL="342900" indent="-342900" algn="l">
              <a:buFont typeface="Arial" panose="020B0604020202020204" pitchFamily="34" charset="0"/>
              <a:buChar char="•"/>
            </a:pPr>
            <a:endParaRPr lang="en-CA" sz="2400" dirty="0"/>
          </a:p>
          <a:p>
            <a:r>
              <a:rPr lang="en-CA" sz="2400" b="1" dirty="0">
                <a:solidFill>
                  <a:srgbClr val="297ED4"/>
                </a:solidFill>
              </a:rPr>
              <a:t>Note: </a:t>
            </a:r>
            <a:r>
              <a:rPr lang="en-CA" sz="2400" dirty="0">
                <a:effectLst/>
              </a:rPr>
              <a:t>To model this relationship, we need </a:t>
            </a:r>
            <a:r>
              <a:rPr lang="en-CA" sz="2400" b="1" dirty="0">
                <a:solidFill>
                  <a:srgbClr val="297ED4"/>
                </a:solidFill>
                <a:effectLst/>
              </a:rPr>
              <a:t>regression. </a:t>
            </a:r>
            <a:endParaRPr lang="en-CA" sz="2400" dirty="0">
              <a:effectLst/>
            </a:endParaRPr>
          </a:p>
          <a:p>
            <a:pPr marL="342900" indent="-342900" algn="l">
              <a:buFont typeface="Arial" panose="020B0604020202020204" pitchFamily="34" charset="0"/>
              <a:buChar char="•"/>
            </a:pPr>
            <a:endParaRPr lang="en-CA" sz="2400" b="0" i="0" u="none" strike="noStrike" dirty="0">
              <a:effectLst/>
            </a:endParaRPr>
          </a:p>
        </p:txBody>
      </p:sp>
      <p:pic>
        <p:nvPicPr>
          <p:cNvPr id="6" name="Picture 5">
            <a:extLst>
              <a:ext uri="{FF2B5EF4-FFF2-40B4-BE49-F238E27FC236}">
                <a16:creationId xmlns:a16="http://schemas.microsoft.com/office/drawing/2014/main" id="{BBBE80E6-B524-D2E0-6B41-CFA80B1BAB80}"/>
              </a:ext>
            </a:extLst>
          </p:cNvPr>
          <p:cNvPicPr>
            <a:picLocks noChangeAspect="1"/>
          </p:cNvPicPr>
          <p:nvPr/>
        </p:nvPicPr>
        <p:blipFill>
          <a:blip r:embed="rId2"/>
          <a:stretch>
            <a:fillRect/>
          </a:stretch>
        </p:blipFill>
        <p:spPr>
          <a:xfrm>
            <a:off x="5563400" y="1488127"/>
            <a:ext cx="6139070" cy="3815043"/>
          </a:xfrm>
          <a:prstGeom prst="rect">
            <a:avLst/>
          </a:prstGeom>
        </p:spPr>
      </p:pic>
      <p:sp>
        <p:nvSpPr>
          <p:cNvPr id="2" name="Footer Placeholder 1">
            <a:extLst>
              <a:ext uri="{FF2B5EF4-FFF2-40B4-BE49-F238E27FC236}">
                <a16:creationId xmlns:a16="http://schemas.microsoft.com/office/drawing/2014/main" id="{995BFD62-461E-1453-CBDC-6A60F5763C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Outliers</a:t>
            </a:r>
          </a:p>
        </p:txBody>
      </p:sp>
      <p:pic>
        <p:nvPicPr>
          <p:cNvPr id="2" name="Picture 1">
            <a:extLst>
              <a:ext uri="{FF2B5EF4-FFF2-40B4-BE49-F238E27FC236}">
                <a16:creationId xmlns:a16="http://schemas.microsoft.com/office/drawing/2014/main" id="{44023355-85F8-4A86-46AE-C69ACA52C5E5}"/>
              </a:ext>
            </a:extLst>
          </p:cNvPr>
          <p:cNvPicPr>
            <a:picLocks noChangeAspect="1"/>
          </p:cNvPicPr>
          <p:nvPr/>
        </p:nvPicPr>
        <p:blipFill>
          <a:blip r:embed="rId2"/>
          <a:stretch>
            <a:fillRect/>
          </a:stretch>
        </p:blipFill>
        <p:spPr>
          <a:xfrm>
            <a:off x="4999238" y="1835150"/>
            <a:ext cx="6515100" cy="3187700"/>
          </a:xfrm>
          <a:prstGeom prst="rect">
            <a:avLst/>
          </a:prstGeom>
        </p:spPr>
      </p:pic>
      <p:sp>
        <p:nvSpPr>
          <p:cNvPr id="3" name="TextBox 2">
            <a:extLst>
              <a:ext uri="{FF2B5EF4-FFF2-40B4-BE49-F238E27FC236}">
                <a16:creationId xmlns:a16="http://schemas.microsoft.com/office/drawing/2014/main" id="{BF8AF64E-D6BA-4D15-BC0C-C3E9A05A883B}"/>
              </a:ext>
            </a:extLst>
          </p:cNvPr>
          <p:cNvSpPr txBox="1"/>
          <p:nvPr/>
        </p:nvSpPr>
        <p:spPr>
          <a:xfrm>
            <a:off x="765208" y="2274838"/>
            <a:ext cx="361784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is sensitive to outliers.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manage outliers before correlation calculation.  </a:t>
            </a:r>
          </a:p>
        </p:txBody>
      </p:sp>
      <p:sp>
        <p:nvSpPr>
          <p:cNvPr id="6" name="Footer Placeholder 5">
            <a:extLst>
              <a:ext uri="{FF2B5EF4-FFF2-40B4-BE49-F238E27FC236}">
                <a16:creationId xmlns:a16="http://schemas.microsoft.com/office/drawing/2014/main" id="{11E39660-9A30-D534-31B6-BA4EF568AE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20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25B1D057-B558-DC0A-DA32-A21229A8C7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Types of Correlation</a:t>
            </a:r>
          </a:p>
        </p:txBody>
      </p:sp>
      <p:sp>
        <p:nvSpPr>
          <p:cNvPr id="2" name="TextBox 1">
            <a:extLst>
              <a:ext uri="{FF2B5EF4-FFF2-40B4-BE49-F238E27FC236}">
                <a16:creationId xmlns:a16="http://schemas.microsoft.com/office/drawing/2014/main" id="{C785552B-22CB-9079-FF0D-F19F23C8CB42}"/>
              </a:ext>
            </a:extLst>
          </p:cNvPr>
          <p:cNvSpPr txBox="1"/>
          <p:nvPr/>
        </p:nvSpPr>
        <p:spPr>
          <a:xfrm>
            <a:off x="765208" y="1441174"/>
            <a:ext cx="8545866" cy="461665"/>
          </a:xfrm>
          <a:prstGeom prst="rect">
            <a:avLst/>
          </a:prstGeom>
          <a:noFill/>
        </p:spPr>
        <p:txBody>
          <a:bodyPr wrap="none" rtlCol="0">
            <a:spAutoFit/>
          </a:bodyPr>
          <a:lstStyle/>
          <a:p>
            <a:r>
              <a:rPr lang="en-US" sz="2400" dirty="0"/>
              <a:t>We have other correlation, depending on the dataset and analysis: </a:t>
            </a:r>
          </a:p>
        </p:txBody>
      </p:sp>
      <p:graphicFrame>
        <p:nvGraphicFramePr>
          <p:cNvPr id="3" name="Table 2">
            <a:extLst>
              <a:ext uri="{FF2B5EF4-FFF2-40B4-BE49-F238E27FC236}">
                <a16:creationId xmlns:a16="http://schemas.microsoft.com/office/drawing/2014/main" id="{14ED1C50-3217-9C86-5FBA-33699C4F7FD0}"/>
              </a:ext>
            </a:extLst>
          </p:cNvPr>
          <p:cNvGraphicFramePr>
            <a:graphicFrameLocks noGrp="1"/>
          </p:cNvGraphicFramePr>
          <p:nvPr>
            <p:extLst>
              <p:ext uri="{D42A27DB-BD31-4B8C-83A1-F6EECF244321}">
                <p14:modId xmlns:p14="http://schemas.microsoft.com/office/powerpoint/2010/main" val="1589339308"/>
              </p:ext>
            </p:extLst>
          </p:nvPr>
        </p:nvGraphicFramePr>
        <p:xfrm>
          <a:off x="765208" y="2846223"/>
          <a:ext cx="8127999" cy="2021840"/>
        </p:xfrm>
        <a:graphic>
          <a:graphicData uri="http://schemas.openxmlformats.org/drawingml/2006/table">
            <a:tbl>
              <a:tblPr firstRow="1" bandRow="1">
                <a:tableStyleId>{C083E6E3-FA7D-4D7B-A595-EF9225AFEA82}</a:tableStyleId>
              </a:tblPr>
              <a:tblGrid>
                <a:gridCol w="1500702">
                  <a:extLst>
                    <a:ext uri="{9D8B030D-6E8A-4147-A177-3AD203B41FA5}">
                      <a16:colId xmlns:a16="http://schemas.microsoft.com/office/drawing/2014/main" val="2577060306"/>
                    </a:ext>
                  </a:extLst>
                </a:gridCol>
                <a:gridCol w="3230218">
                  <a:extLst>
                    <a:ext uri="{9D8B030D-6E8A-4147-A177-3AD203B41FA5}">
                      <a16:colId xmlns:a16="http://schemas.microsoft.com/office/drawing/2014/main" val="1278723747"/>
                    </a:ext>
                  </a:extLst>
                </a:gridCol>
                <a:gridCol w="3397079">
                  <a:extLst>
                    <a:ext uri="{9D8B030D-6E8A-4147-A177-3AD203B41FA5}">
                      <a16:colId xmlns:a16="http://schemas.microsoft.com/office/drawing/2014/main" val="2705631547"/>
                    </a:ext>
                  </a:extLst>
                </a:gridCol>
              </a:tblGrid>
              <a:tr h="370840">
                <a:tc>
                  <a:txBody>
                    <a:bodyPr/>
                    <a:lstStyle/>
                    <a:p>
                      <a:r>
                        <a:rPr lang="en-US" dirty="0"/>
                        <a:t>Correlation</a:t>
                      </a:r>
                    </a:p>
                  </a:txBody>
                  <a:tcPr/>
                </a:tc>
                <a:tc>
                  <a:txBody>
                    <a:bodyPr/>
                    <a:lstStyle/>
                    <a:p>
                      <a:r>
                        <a:rPr lang="en-US" dirty="0"/>
                        <a:t>Feature</a:t>
                      </a:r>
                    </a:p>
                  </a:txBody>
                  <a:tcPr/>
                </a:tc>
                <a:tc>
                  <a:txBody>
                    <a:bodyPr/>
                    <a:lstStyle/>
                    <a:p>
                      <a:r>
                        <a:rPr lang="en-US" dirty="0"/>
                        <a:t>Example</a:t>
                      </a:r>
                    </a:p>
                  </a:txBody>
                  <a:tcPr/>
                </a:tc>
                <a:extLst>
                  <a:ext uri="{0D108BD9-81ED-4DB2-BD59-A6C34878D82A}">
                    <a16:rowId xmlns:a16="http://schemas.microsoft.com/office/drawing/2014/main" val="1849134945"/>
                  </a:ext>
                </a:extLst>
              </a:tr>
              <a:tr h="370840">
                <a:tc>
                  <a:txBody>
                    <a:bodyPr/>
                    <a:lstStyle/>
                    <a:p>
                      <a:r>
                        <a:rPr lang="en-US" dirty="0"/>
                        <a:t>Pearson</a:t>
                      </a:r>
                    </a:p>
                  </a:txBody>
                  <a:tcPr/>
                </a:tc>
                <a:tc>
                  <a:txBody>
                    <a:bodyPr/>
                    <a:lstStyle/>
                    <a:p>
                      <a:r>
                        <a:rPr lang="en-US" dirty="0"/>
                        <a:t>Numerical vs. Numerical</a:t>
                      </a:r>
                    </a:p>
                  </a:txBody>
                  <a:tcPr/>
                </a:tc>
                <a:tc>
                  <a:txBody>
                    <a:bodyPr/>
                    <a:lstStyle/>
                    <a:p>
                      <a:r>
                        <a:rPr lang="en-US" dirty="0"/>
                        <a:t>Age and blood pressure</a:t>
                      </a:r>
                    </a:p>
                  </a:txBody>
                  <a:tcPr/>
                </a:tc>
                <a:extLst>
                  <a:ext uri="{0D108BD9-81ED-4DB2-BD59-A6C34878D82A}">
                    <a16:rowId xmlns:a16="http://schemas.microsoft.com/office/drawing/2014/main" val="2457834993"/>
                  </a:ext>
                </a:extLst>
              </a:tr>
              <a:tr h="370840">
                <a:tc>
                  <a:txBody>
                    <a:bodyPr/>
                    <a:lstStyle/>
                    <a:p>
                      <a:r>
                        <a:rPr lang="en-US" dirty="0"/>
                        <a:t>Spearman </a:t>
                      </a:r>
                    </a:p>
                  </a:txBody>
                  <a:tcPr/>
                </a:tc>
                <a:tc>
                  <a:txBody>
                    <a:bodyPr/>
                    <a:lstStyle/>
                    <a:p>
                      <a:r>
                        <a:rPr lang="en-US" dirty="0"/>
                        <a:t>At least one of the variable is categorical </a:t>
                      </a:r>
                    </a:p>
                  </a:txBody>
                  <a:tcPr/>
                </a:tc>
                <a:tc>
                  <a:txBody>
                    <a:bodyPr/>
                    <a:lstStyle/>
                    <a:p>
                      <a:r>
                        <a:rPr lang="en-US" dirty="0"/>
                        <a:t>IQ and TV viewing hours </a:t>
                      </a:r>
                    </a:p>
                  </a:txBody>
                  <a:tcPr/>
                </a:tc>
                <a:extLst>
                  <a:ext uri="{0D108BD9-81ED-4DB2-BD59-A6C34878D82A}">
                    <a16:rowId xmlns:a16="http://schemas.microsoft.com/office/drawing/2014/main" val="172101190"/>
                  </a:ext>
                </a:extLst>
              </a:tr>
              <a:tr h="370840">
                <a:tc>
                  <a:txBody>
                    <a:bodyPr/>
                    <a:lstStyle/>
                    <a:p>
                      <a:r>
                        <a:rPr lang="en-US" dirty="0"/>
                        <a:t>Kendall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least one of the variable is categorical </a:t>
                      </a:r>
                    </a:p>
                  </a:txBody>
                  <a:tcPr/>
                </a:tc>
                <a:tc>
                  <a:txBody>
                    <a:bodyPr/>
                    <a:lstStyle/>
                    <a:p>
                      <a:r>
                        <a:rPr lang="en-US" dirty="0"/>
                        <a:t>Customer satisfaction and employee training level </a:t>
                      </a:r>
                    </a:p>
                  </a:txBody>
                  <a:tcPr/>
                </a:tc>
                <a:extLst>
                  <a:ext uri="{0D108BD9-81ED-4DB2-BD59-A6C34878D82A}">
                    <a16:rowId xmlns:a16="http://schemas.microsoft.com/office/drawing/2014/main" val="2832355869"/>
                  </a:ext>
                </a:extLst>
              </a:tr>
            </a:tbl>
          </a:graphicData>
        </a:graphic>
      </p:graphicFrame>
      <p:sp>
        <p:nvSpPr>
          <p:cNvPr id="6" name="Footer Placeholder 5">
            <a:extLst>
              <a:ext uri="{FF2B5EF4-FFF2-40B4-BE49-F238E27FC236}">
                <a16:creationId xmlns:a16="http://schemas.microsoft.com/office/drawing/2014/main" id="{72AE6770-F908-734F-9231-93DFB520EC4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1882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1062900" indent="-342900">
              <a:buFont typeface="Wingdings" pitchFamily="2" charset="2"/>
              <a:buChar char="ü"/>
            </a:pPr>
            <a:r>
              <a:rPr lang="en-CA" sz="2000" dirty="0"/>
              <a:t>Measures of Association (Covariance, Correlation)</a:t>
            </a:r>
          </a:p>
        </p:txBody>
      </p:sp>
      <p:sp>
        <p:nvSpPr>
          <p:cNvPr id="2" name="Footer Placeholder 1">
            <a:extLst>
              <a:ext uri="{FF2B5EF4-FFF2-40B4-BE49-F238E27FC236}">
                <a16:creationId xmlns:a16="http://schemas.microsoft.com/office/drawing/2014/main" id="{98A24FDD-3A38-E963-F6F1-B77B5E1EE96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38461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5632311"/>
          </a:xfrm>
          <a:prstGeom prst="rect">
            <a:avLst/>
          </a:prstGeom>
          <a:noFill/>
        </p:spPr>
        <p:txBody>
          <a:bodyPr wrap="square">
            <a:spAutoFit/>
          </a:bodyPr>
          <a:lstStyle/>
          <a:p>
            <a:r>
              <a:rPr lang="en-CA" sz="2400" b="1" dirty="0">
                <a:solidFill>
                  <a:srgbClr val="297ED4"/>
                </a:solidFill>
              </a:rPr>
              <a:t>Regression</a:t>
            </a:r>
            <a:r>
              <a:rPr lang="en-CA" sz="2400" dirty="0">
                <a:effectLst/>
              </a:rPr>
              <a:t> is a statistical method used to model the relationship between a dependent variable (often denoted as "Y") and one or more independent variables (often denoted as "X"). </a:t>
            </a:r>
          </a:p>
          <a:p>
            <a:endParaRPr lang="en-CA" sz="2400" dirty="0"/>
          </a:p>
          <a:p>
            <a:pPr marL="342900" indent="-342900">
              <a:buFont typeface="Arial" panose="020B0604020202020204" pitchFamily="34" charset="0"/>
              <a:buChar char="•"/>
            </a:pPr>
            <a:r>
              <a:rPr lang="en-CA" sz="2400" dirty="0"/>
              <a:t>It aims to understand how changes in the independent variable(s) affect the dependent variable.</a:t>
            </a:r>
          </a:p>
          <a:p>
            <a:endParaRPr lang="en-CA" sz="2400" dirty="0"/>
          </a:p>
          <a:p>
            <a:pPr marL="342900" indent="-342900">
              <a:buFont typeface="Arial" panose="020B0604020202020204" pitchFamily="34" charset="0"/>
              <a:buChar char="•"/>
            </a:pPr>
            <a:r>
              <a:rPr lang="en-CA" sz="2400" dirty="0"/>
              <a:t>Many types of relationships can be modeled with regression:</a:t>
            </a:r>
          </a:p>
          <a:p>
            <a:pPr marL="342900" indent="-342900">
              <a:buFont typeface="Arial" panose="020B0604020202020204" pitchFamily="34" charset="0"/>
              <a:buChar char="•"/>
            </a:pPr>
            <a:endParaRPr lang="en-CA" sz="2400" dirty="0"/>
          </a:p>
          <a:p>
            <a:pPr marL="900000" indent="-457200">
              <a:buFont typeface="+mj-lt"/>
              <a:buAutoNum type="arabicPeriod"/>
            </a:pPr>
            <a:r>
              <a:rPr lang="en-CA" sz="2400" b="1" dirty="0">
                <a:solidFill>
                  <a:srgbClr val="297ED4"/>
                </a:solidFill>
              </a:rPr>
              <a:t>Simple linear regression</a:t>
            </a:r>
          </a:p>
          <a:p>
            <a:pPr marL="900000" indent="-457200">
              <a:buFont typeface="+mj-lt"/>
              <a:buAutoNum type="arabicPeriod"/>
            </a:pPr>
            <a:r>
              <a:rPr lang="en-CA" sz="2400" dirty="0"/>
              <a:t>Multiple linear regression</a:t>
            </a:r>
          </a:p>
          <a:p>
            <a:pPr marL="900000" indent="-457200">
              <a:buFont typeface="+mj-lt"/>
              <a:buAutoNum type="arabicPeriod"/>
            </a:pPr>
            <a:r>
              <a:rPr lang="en-CA" sz="2400" dirty="0"/>
              <a:t>Polynomial regression</a:t>
            </a:r>
          </a:p>
          <a:p>
            <a:pPr marL="900000" indent="-457200">
              <a:buFont typeface="+mj-lt"/>
              <a:buAutoNum type="arabicPeriod"/>
            </a:pPr>
            <a:r>
              <a:rPr lang="en-CA" sz="2400" dirty="0"/>
              <a:t>Logistic Regression</a:t>
            </a:r>
          </a:p>
          <a:p>
            <a:endParaRPr lang="en-CA" sz="2400" dirty="0"/>
          </a:p>
          <a:p>
            <a:endParaRPr lang="en-CA" sz="2400" dirty="0">
              <a:effectLst/>
            </a:endParaRPr>
          </a:p>
        </p:txBody>
      </p:sp>
      <p:sp>
        <p:nvSpPr>
          <p:cNvPr id="2" name="Footer Placeholder 1">
            <a:extLst>
              <a:ext uri="{FF2B5EF4-FFF2-40B4-BE49-F238E27FC236}">
                <a16:creationId xmlns:a16="http://schemas.microsoft.com/office/drawing/2014/main" id="{F1EA7BDE-9144-9579-BCB3-DA9BA12A17E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0661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Dependent and Independent Variables</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830997"/>
          </a:xfrm>
          <a:prstGeom prst="rect">
            <a:avLst/>
          </a:prstGeom>
          <a:noFill/>
        </p:spPr>
        <p:txBody>
          <a:bodyPr wrap="square">
            <a:spAutoFit/>
          </a:bodyPr>
          <a:lstStyle/>
          <a:p>
            <a:endParaRPr lang="en-CA" sz="2400" dirty="0"/>
          </a:p>
          <a:p>
            <a:endParaRPr lang="en-CA" sz="2400" dirty="0">
              <a:effectLst/>
            </a:endParaRPr>
          </a:p>
        </p:txBody>
      </p:sp>
      <p:sp>
        <p:nvSpPr>
          <p:cNvPr id="6" name="TextBox 5">
            <a:extLst>
              <a:ext uri="{FF2B5EF4-FFF2-40B4-BE49-F238E27FC236}">
                <a16:creationId xmlns:a16="http://schemas.microsoft.com/office/drawing/2014/main" id="{C0FA205C-29C3-AD56-420F-BFD7CE556A95}"/>
              </a:ext>
            </a:extLst>
          </p:cNvPr>
          <p:cNvSpPr txBox="1"/>
          <p:nvPr/>
        </p:nvSpPr>
        <p:spPr>
          <a:xfrm>
            <a:off x="765208" y="1441293"/>
            <a:ext cx="7255670" cy="4893647"/>
          </a:xfrm>
          <a:prstGeom prst="rect">
            <a:avLst/>
          </a:prstGeom>
          <a:noFill/>
        </p:spPr>
        <p:txBody>
          <a:bodyPr wrap="square">
            <a:spAutoFit/>
          </a:bodyPr>
          <a:lstStyle/>
          <a:p>
            <a:r>
              <a:rPr lang="en-CA" sz="2400" b="1" dirty="0">
                <a:solidFill>
                  <a:srgbClr val="297ED4"/>
                </a:solidFill>
                <a:effectLst/>
              </a:rPr>
              <a:t>Independent variables:</a:t>
            </a:r>
            <a:endParaRPr lang="en-CA" sz="2400" dirty="0">
              <a:solidFill>
                <a:srgbClr val="297ED4"/>
              </a:solidFill>
              <a:effectLst/>
            </a:endParaRPr>
          </a:p>
          <a:p>
            <a:r>
              <a:rPr lang="en-CA" sz="2400" dirty="0">
                <a:effectLst/>
              </a:rPr>
              <a:t>The independent variable is the "cause" or "manipulated factor." </a:t>
            </a:r>
          </a:p>
          <a:p>
            <a:endParaRPr lang="en-CA" sz="2400" dirty="0">
              <a:effectLst/>
            </a:endParaRPr>
          </a:p>
          <a:p>
            <a:r>
              <a:rPr lang="en-CA" sz="2400" dirty="0">
                <a:effectLst/>
              </a:rPr>
              <a:t>Example: Study hours in our example.</a:t>
            </a:r>
          </a:p>
          <a:p>
            <a:endParaRPr lang="en-CA" sz="2400" dirty="0"/>
          </a:p>
          <a:p>
            <a:endParaRPr lang="en-CA" sz="2400" dirty="0"/>
          </a:p>
          <a:p>
            <a:r>
              <a:rPr lang="en-CA" sz="2400" b="1" dirty="0">
                <a:solidFill>
                  <a:srgbClr val="297ED4"/>
                </a:solidFill>
                <a:effectLst/>
              </a:rPr>
              <a:t>Dependent variables:</a:t>
            </a:r>
            <a:endParaRPr lang="en-CA" sz="2400" dirty="0">
              <a:solidFill>
                <a:srgbClr val="297ED4"/>
              </a:solidFill>
              <a:effectLst/>
            </a:endParaRPr>
          </a:p>
          <a:p>
            <a:r>
              <a:rPr lang="en-CA" sz="2400" dirty="0">
                <a:effectLst/>
              </a:rPr>
              <a:t>The dependent variable is the variable being studied or measured in an experiment or analysis (" Effect”). </a:t>
            </a:r>
          </a:p>
          <a:p>
            <a:endParaRPr lang="en-CA" sz="2400" dirty="0">
              <a:effectLst/>
            </a:endParaRPr>
          </a:p>
          <a:p>
            <a:r>
              <a:rPr lang="en-CA" sz="2400" dirty="0">
                <a:effectLst/>
              </a:rPr>
              <a:t>Example: Exam scores in our example.</a:t>
            </a:r>
          </a:p>
          <a:p>
            <a:endParaRPr lang="en-CA" sz="2400" dirty="0">
              <a:effectLst/>
            </a:endParaRPr>
          </a:p>
        </p:txBody>
      </p:sp>
      <p:pic>
        <p:nvPicPr>
          <p:cNvPr id="1026" name="Picture 2" descr="What is the difference between the independent and dependent variable? |  Socratic">
            <a:extLst>
              <a:ext uri="{FF2B5EF4-FFF2-40B4-BE49-F238E27FC236}">
                <a16:creationId xmlns:a16="http://schemas.microsoft.com/office/drawing/2014/main" id="{49FCEA70-E9FB-BAF2-8D85-93022404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878" y="966671"/>
            <a:ext cx="3908287" cy="292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5F282E-08C0-AF54-A8B8-6E3B7D92637D}"/>
              </a:ext>
            </a:extLst>
          </p:cNvPr>
          <p:cNvPicPr>
            <a:picLocks noChangeAspect="1"/>
          </p:cNvPicPr>
          <p:nvPr/>
        </p:nvPicPr>
        <p:blipFill>
          <a:blip r:embed="rId3"/>
          <a:stretch>
            <a:fillRect/>
          </a:stretch>
        </p:blipFill>
        <p:spPr>
          <a:xfrm>
            <a:off x="8401461" y="4016179"/>
            <a:ext cx="3147121" cy="2496624"/>
          </a:xfrm>
          <a:prstGeom prst="rect">
            <a:avLst/>
          </a:prstGeom>
        </p:spPr>
      </p:pic>
      <p:sp>
        <p:nvSpPr>
          <p:cNvPr id="2" name="Footer Placeholder 1">
            <a:extLst>
              <a:ext uri="{FF2B5EF4-FFF2-40B4-BE49-F238E27FC236}">
                <a16:creationId xmlns:a16="http://schemas.microsoft.com/office/drawing/2014/main" id="{098A4FAA-D78B-AAD8-239E-3253549F582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04808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sp>
        <p:nvSpPr>
          <p:cNvPr id="3" name="TextBox 2">
            <a:extLst>
              <a:ext uri="{FF2B5EF4-FFF2-40B4-BE49-F238E27FC236}">
                <a16:creationId xmlns:a16="http://schemas.microsoft.com/office/drawing/2014/main" id="{144193DA-4AC9-4289-31E8-76D1C8A2215E}"/>
              </a:ext>
            </a:extLst>
          </p:cNvPr>
          <p:cNvSpPr txBox="1"/>
          <p:nvPr/>
        </p:nvSpPr>
        <p:spPr>
          <a:xfrm>
            <a:off x="765208" y="1533627"/>
            <a:ext cx="7613479"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Simple linear regression is one of the most common types of regression. </a:t>
            </a:r>
          </a:p>
          <a:p>
            <a:endParaRPr lang="en-CA" sz="2400" dirty="0">
              <a:effectLst/>
            </a:endParaRPr>
          </a:p>
          <a:p>
            <a:pPr marL="342900" indent="-342900">
              <a:buFont typeface="Arial" panose="020B0604020202020204" pitchFamily="34" charset="0"/>
              <a:buChar char="•"/>
            </a:pPr>
            <a:r>
              <a:rPr lang="en-CA" sz="2400" dirty="0">
                <a:effectLst/>
              </a:rPr>
              <a:t>In simple linear regression, there is one independent variable, and the relationship between variables is represented by a straight line (linear equation).</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In simple linear regression, we try to model the following relationship:</a:t>
            </a:r>
          </a:p>
          <a:p>
            <a:pPr marL="342900" indent="-342900">
              <a:buFont typeface="Arial" panose="020B0604020202020204" pitchFamily="34" charset="0"/>
              <a:buChar char="•"/>
            </a:pPr>
            <a:endParaRPr lang="en-CA" sz="2400" dirty="0">
              <a:effectLst/>
            </a:endParaRPr>
          </a:p>
          <a:p>
            <a:pPr algn="ctr"/>
            <a:r>
              <a:rPr lang="en-CA" sz="2400" dirty="0">
                <a:effectLst/>
              </a:rPr>
              <a:t>𝑦=𝑎𝑥+𝑏 </a:t>
            </a:r>
          </a:p>
          <a:p>
            <a:pPr algn="ctr"/>
            <a:r>
              <a:rPr lang="en-CA" sz="2400" dirty="0">
                <a:effectLst/>
              </a:rPr>
              <a:t>a: slope of the line</a:t>
            </a:r>
          </a:p>
          <a:p>
            <a:pPr algn="ctr"/>
            <a:r>
              <a:rPr lang="en-CA" sz="2400" dirty="0">
                <a:effectLst/>
              </a:rPr>
              <a:t>b: the y-intercept</a:t>
            </a:r>
          </a:p>
        </p:txBody>
      </p:sp>
      <p:sp>
        <p:nvSpPr>
          <p:cNvPr id="2" name="Footer Placeholder 1">
            <a:extLst>
              <a:ext uri="{FF2B5EF4-FFF2-40B4-BE49-F238E27FC236}">
                <a16:creationId xmlns:a16="http://schemas.microsoft.com/office/drawing/2014/main" id="{5F7613CD-5466-FECB-7C14-7A0C38D6304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583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pic>
        <p:nvPicPr>
          <p:cNvPr id="2" name="Picture 1">
            <a:extLst>
              <a:ext uri="{FF2B5EF4-FFF2-40B4-BE49-F238E27FC236}">
                <a16:creationId xmlns:a16="http://schemas.microsoft.com/office/drawing/2014/main" id="{097EED5E-8605-9B36-5FAA-44CFE33E2AB1}"/>
              </a:ext>
            </a:extLst>
          </p:cNvPr>
          <p:cNvPicPr>
            <a:picLocks noChangeAspect="1"/>
          </p:cNvPicPr>
          <p:nvPr/>
        </p:nvPicPr>
        <p:blipFill>
          <a:blip r:embed="rId2"/>
          <a:stretch>
            <a:fillRect/>
          </a:stretch>
        </p:blipFill>
        <p:spPr>
          <a:xfrm>
            <a:off x="5106912" y="1086870"/>
            <a:ext cx="6407426" cy="5320787"/>
          </a:xfrm>
          <a:prstGeom prst="rect">
            <a:avLst/>
          </a:prstGeom>
        </p:spPr>
      </p:pic>
      <p:sp>
        <p:nvSpPr>
          <p:cNvPr id="6" name="TextBox 5">
            <a:extLst>
              <a:ext uri="{FF2B5EF4-FFF2-40B4-BE49-F238E27FC236}">
                <a16:creationId xmlns:a16="http://schemas.microsoft.com/office/drawing/2014/main" id="{97AD44F5-B755-6066-1FCD-6D66A544196D}"/>
              </a:ext>
            </a:extLst>
          </p:cNvPr>
          <p:cNvSpPr txBox="1"/>
          <p:nvPr/>
        </p:nvSpPr>
        <p:spPr>
          <a:xfrm>
            <a:off x="677663" y="1610090"/>
            <a:ext cx="4192512" cy="3046988"/>
          </a:xfrm>
          <a:prstGeom prst="rect">
            <a:avLst/>
          </a:prstGeom>
          <a:noFill/>
        </p:spPr>
        <p:txBody>
          <a:bodyPr wrap="square" rtlCol="0">
            <a:spAutoFit/>
          </a:bodyPr>
          <a:lstStyle/>
          <a:p>
            <a:r>
              <a:rPr lang="en-US" sz="2400" dirty="0"/>
              <a:t>Example: </a:t>
            </a:r>
          </a:p>
          <a:p>
            <a:r>
              <a:rPr lang="en-US" sz="2400" dirty="0"/>
              <a:t>Simple Linear Regression between Study hours and Test scores</a:t>
            </a:r>
          </a:p>
          <a:p>
            <a:endParaRPr lang="en-US" sz="2400" dirty="0"/>
          </a:p>
          <a:p>
            <a:endParaRPr lang="en-US" sz="2400" dirty="0"/>
          </a:p>
          <a:p>
            <a:r>
              <a:rPr lang="en-US" sz="2400" dirty="0"/>
              <a:t>What are independent and dependent variables? </a:t>
            </a:r>
          </a:p>
        </p:txBody>
      </p:sp>
      <p:sp>
        <p:nvSpPr>
          <p:cNvPr id="3" name="Footer Placeholder 2">
            <a:extLst>
              <a:ext uri="{FF2B5EF4-FFF2-40B4-BE49-F238E27FC236}">
                <a16:creationId xmlns:a16="http://schemas.microsoft.com/office/drawing/2014/main" id="{2ABACCFD-7BCB-696F-E92D-9E90C8DF24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9235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vs. Regression </a:t>
            </a:r>
          </a:p>
        </p:txBody>
      </p:sp>
      <p:graphicFrame>
        <p:nvGraphicFramePr>
          <p:cNvPr id="2" name="Table 1">
            <a:extLst>
              <a:ext uri="{FF2B5EF4-FFF2-40B4-BE49-F238E27FC236}">
                <a16:creationId xmlns:a16="http://schemas.microsoft.com/office/drawing/2014/main" id="{6439DB05-42E6-FF1C-6CC2-142D75BE2BBB}"/>
              </a:ext>
            </a:extLst>
          </p:cNvPr>
          <p:cNvGraphicFramePr>
            <a:graphicFrameLocks noGrp="1"/>
          </p:cNvGraphicFramePr>
          <p:nvPr>
            <p:extLst>
              <p:ext uri="{D42A27DB-BD31-4B8C-83A1-F6EECF244321}">
                <p14:modId xmlns:p14="http://schemas.microsoft.com/office/powerpoint/2010/main" val="2437114987"/>
              </p:ext>
            </p:extLst>
          </p:nvPr>
        </p:nvGraphicFramePr>
        <p:xfrm>
          <a:off x="576470" y="1440078"/>
          <a:ext cx="10937868" cy="4748446"/>
        </p:xfrm>
        <a:graphic>
          <a:graphicData uri="http://schemas.openxmlformats.org/drawingml/2006/table">
            <a:tbl>
              <a:tblPr firstRow="1" bandRow="1">
                <a:tableStyleId>{C083E6E3-FA7D-4D7B-A595-EF9225AFEA82}</a:tableStyleId>
              </a:tblPr>
              <a:tblGrid>
                <a:gridCol w="2186816">
                  <a:extLst>
                    <a:ext uri="{9D8B030D-6E8A-4147-A177-3AD203B41FA5}">
                      <a16:colId xmlns:a16="http://schemas.microsoft.com/office/drawing/2014/main" val="3012677889"/>
                    </a:ext>
                  </a:extLst>
                </a:gridCol>
                <a:gridCol w="4144410">
                  <a:extLst>
                    <a:ext uri="{9D8B030D-6E8A-4147-A177-3AD203B41FA5}">
                      <a16:colId xmlns:a16="http://schemas.microsoft.com/office/drawing/2014/main" val="2921117245"/>
                    </a:ext>
                  </a:extLst>
                </a:gridCol>
                <a:gridCol w="4606642">
                  <a:extLst>
                    <a:ext uri="{9D8B030D-6E8A-4147-A177-3AD203B41FA5}">
                      <a16:colId xmlns:a16="http://schemas.microsoft.com/office/drawing/2014/main" val="2025055698"/>
                    </a:ext>
                  </a:extLst>
                </a:gridCol>
              </a:tblGrid>
              <a:tr h="327200">
                <a:tc>
                  <a:txBody>
                    <a:bodyPr/>
                    <a:lstStyle/>
                    <a:p>
                      <a:endParaRPr lang="en-CA" dirty="0">
                        <a:effectLst/>
                        <a:latin typeface="Calibri" panose="020F0502020204030204" pitchFamily="34" charset="0"/>
                      </a:endParaRPr>
                    </a:p>
                  </a:txBody>
                  <a:tcPr marL="47625" marR="47625" marT="0" marB="0"/>
                </a:tc>
                <a:tc>
                  <a:txBody>
                    <a:bodyPr/>
                    <a:lstStyle/>
                    <a:p>
                      <a:r>
                        <a:rPr lang="en-CA" dirty="0">
                          <a:effectLst/>
                          <a:latin typeface="Calibri" panose="020F0502020204030204" pitchFamily="34" charset="0"/>
                        </a:rPr>
                        <a:t>Correlation</a:t>
                      </a:r>
                    </a:p>
                  </a:txBody>
                  <a:tcPr marL="47625" marR="47625" marT="0" marB="0"/>
                </a:tc>
                <a:tc>
                  <a:txBody>
                    <a:bodyPr/>
                    <a:lstStyle/>
                    <a:p>
                      <a:r>
                        <a:rPr lang="en-CA" dirty="0">
                          <a:effectLst/>
                          <a:latin typeface="Calibri" panose="020F0502020204030204" pitchFamily="34" charset="0"/>
                        </a:rPr>
                        <a:t>Simple Linear Regression</a:t>
                      </a:r>
                    </a:p>
                  </a:txBody>
                  <a:tcPr marL="47625" marR="47625" marT="0" marB="0"/>
                </a:tc>
                <a:extLst>
                  <a:ext uri="{0D108BD9-81ED-4DB2-BD59-A6C34878D82A}">
                    <a16:rowId xmlns:a16="http://schemas.microsoft.com/office/drawing/2014/main" val="3276380994"/>
                  </a:ext>
                </a:extLst>
              </a:tr>
              <a:tr h="1210190">
                <a:tc>
                  <a:txBody>
                    <a:bodyPr/>
                    <a:lstStyle/>
                    <a:p>
                      <a:r>
                        <a:rPr lang="en-CA" dirty="0">
                          <a:effectLst/>
                        </a:rPr>
                        <a:t>Purpose</a:t>
                      </a:r>
                      <a:endParaRPr lang="en-CA" dirty="0">
                        <a:effectLst/>
                        <a:latin typeface="Calibri" panose="020F0502020204030204" pitchFamily="34" charset="0"/>
                      </a:endParaRPr>
                    </a:p>
                  </a:txBody>
                  <a:tcPr marL="47625" marR="47625" marT="0" marB="0"/>
                </a:tc>
                <a:tc>
                  <a:txBody>
                    <a:bodyPr/>
                    <a:lstStyle/>
                    <a:p>
                      <a:r>
                        <a:rPr lang="en-CA" dirty="0">
                          <a:effectLst/>
                        </a:rPr>
                        <a:t>Measure the strength and direction of the linear relationship between two continuous variables.</a:t>
                      </a:r>
                      <a:endParaRPr lang="en-CA" dirty="0">
                        <a:effectLst/>
                        <a:latin typeface="Calibri" panose="020F0502020204030204" pitchFamily="34" charset="0"/>
                      </a:endParaRPr>
                    </a:p>
                  </a:txBody>
                  <a:tcPr marL="47625" marR="47625" marT="0" marB="0"/>
                </a:tc>
                <a:tc>
                  <a:txBody>
                    <a:bodyPr/>
                    <a:lstStyle/>
                    <a:p>
                      <a:r>
                        <a:rPr lang="en-CA" dirty="0">
                          <a:effectLst/>
                        </a:rPr>
                        <a:t>Model and predict the dependent variable (Y) based on the independent variable (X) in a linear relationship.</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097956601"/>
                  </a:ext>
                </a:extLst>
              </a:tr>
              <a:tr h="509444">
                <a:tc>
                  <a:txBody>
                    <a:bodyPr/>
                    <a:lstStyle/>
                    <a:p>
                      <a:r>
                        <a:rPr lang="en-CA">
                          <a:effectLst/>
                        </a:rPr>
                        <a:t>Type of Variables</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28244962"/>
                  </a:ext>
                </a:extLst>
              </a:tr>
              <a:tr h="726113">
                <a:tc>
                  <a:txBody>
                    <a:bodyPr/>
                    <a:lstStyle/>
                    <a:p>
                      <a:r>
                        <a:rPr lang="en-CA">
                          <a:effectLst/>
                        </a:rPr>
                        <a:t>Range of Values</a:t>
                      </a:r>
                      <a:endParaRPr lang="en-CA">
                        <a:effectLst/>
                        <a:latin typeface="Calibri" panose="020F0502020204030204" pitchFamily="34" charset="0"/>
                      </a:endParaRPr>
                    </a:p>
                  </a:txBody>
                  <a:tcPr marL="47625" marR="47625" marT="0" marB="0"/>
                </a:tc>
                <a:tc>
                  <a:txBody>
                    <a:bodyPr/>
                    <a:lstStyle/>
                    <a:p>
                      <a:r>
                        <a:rPr lang="en-CA">
                          <a:effectLst/>
                        </a:rPr>
                        <a:t>Ranges from -1 to 1.</a:t>
                      </a:r>
                      <a:endParaRPr lang="en-CA">
                        <a:effectLst/>
                        <a:latin typeface="Calibri" panose="020F0502020204030204" pitchFamily="34" charset="0"/>
                      </a:endParaRPr>
                    </a:p>
                  </a:txBody>
                  <a:tcPr marL="47625" marR="47625" marT="0" marB="0"/>
                </a:tc>
                <a:tc>
                  <a:txBody>
                    <a:bodyPr/>
                    <a:lstStyle/>
                    <a:p>
                      <a:r>
                        <a:rPr lang="en-CA">
                          <a:effectLst/>
                        </a:rPr>
                        <a:t>Coefficient (slope) can range from negative infinity to positive infinity.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4141058730"/>
                  </a:ext>
                </a:extLst>
              </a:tr>
              <a:tr h="726113">
                <a:tc>
                  <a:txBody>
                    <a:bodyPr/>
                    <a:lstStyle/>
                    <a:p>
                      <a:r>
                        <a:rPr lang="en-CA">
                          <a:effectLst/>
                        </a:rPr>
                        <a:t>Equation</a:t>
                      </a:r>
                      <a:endParaRPr lang="en-CA">
                        <a:effectLst/>
                        <a:latin typeface="Calibri" panose="020F0502020204030204" pitchFamily="34" charset="0"/>
                      </a:endParaRPr>
                    </a:p>
                  </a:txBody>
                  <a:tcPr marL="47625" marR="47625" marT="0" marB="0"/>
                </a:tc>
                <a:tc>
                  <a:txBody>
                    <a:bodyPr/>
                    <a:lstStyle/>
                    <a:p>
                      <a:r>
                        <a:rPr lang="en-CA">
                          <a:effectLst/>
                        </a:rPr>
                        <a:t>No specific equation; measures correlation coefficient (r).</a:t>
                      </a:r>
                      <a:endParaRPr lang="en-CA">
                        <a:effectLst/>
                        <a:latin typeface="Calibri" panose="020F0502020204030204" pitchFamily="34" charset="0"/>
                      </a:endParaRPr>
                    </a:p>
                  </a:txBody>
                  <a:tcPr marL="47625" marR="47625" marT="0" marB="0"/>
                </a:tc>
                <a:tc>
                  <a:txBody>
                    <a:bodyPr/>
                    <a:lstStyle/>
                    <a:p>
                      <a:r>
                        <a:rPr lang="en-CA">
                          <a:effectLst/>
                        </a:rPr>
                        <a:t>Uses a linear equation (Y = a + bX) to model the relationship.</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55627735"/>
                  </a:ext>
                </a:extLst>
              </a:tr>
              <a:tr h="1210190">
                <a:tc>
                  <a:txBody>
                    <a:bodyPr/>
                    <a:lstStyle/>
                    <a:p>
                      <a:r>
                        <a:rPr lang="en-CA" dirty="0">
                          <a:effectLst/>
                        </a:rPr>
                        <a:t>Causation Inference</a:t>
                      </a:r>
                      <a:endParaRPr lang="en-CA" dirty="0">
                        <a:effectLst/>
                        <a:latin typeface="Calibri" panose="020F0502020204030204" pitchFamily="34" charset="0"/>
                      </a:endParaRPr>
                    </a:p>
                  </a:txBody>
                  <a:tcPr marL="47625" marR="47625" marT="0" marB="0"/>
                </a:tc>
                <a:tc>
                  <a:txBody>
                    <a:bodyPr/>
                    <a:lstStyle/>
                    <a:p>
                      <a:r>
                        <a:rPr lang="en-CA">
                          <a:effectLst/>
                        </a:rPr>
                        <a:t>Correlation does not imply causation; it only quantifies association.</a:t>
                      </a:r>
                      <a:endParaRPr lang="en-CA">
                        <a:effectLst/>
                        <a:latin typeface="Calibri" panose="020F0502020204030204" pitchFamily="34" charset="0"/>
                      </a:endParaRPr>
                    </a:p>
                  </a:txBody>
                  <a:tcPr marL="47625" marR="47625" marT="0" marB="0"/>
                </a:tc>
                <a:tc>
                  <a:txBody>
                    <a:bodyPr/>
                    <a:lstStyle/>
                    <a:p>
                      <a:r>
                        <a:rPr lang="en-CA" dirty="0">
                          <a:effectLst/>
                        </a:rPr>
                        <a:t>Regression can be used for causal inference when certain conditions are met, but it does not prove causation.</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26998118"/>
                  </a:ext>
                </a:extLst>
              </a:tr>
            </a:tbl>
          </a:graphicData>
        </a:graphic>
      </p:graphicFrame>
      <p:sp>
        <p:nvSpPr>
          <p:cNvPr id="3" name="Footer Placeholder 2">
            <a:extLst>
              <a:ext uri="{FF2B5EF4-FFF2-40B4-BE49-F238E27FC236}">
                <a16:creationId xmlns:a16="http://schemas.microsoft.com/office/drawing/2014/main" id="{3D351366-4D7F-DADE-477E-F1F1F120E4F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3539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Recap</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373302"/>
            <a:ext cx="10839890" cy="3477875"/>
          </a:xfrm>
          <a:prstGeom prst="rect">
            <a:avLst/>
          </a:prstGeom>
          <a:noFill/>
        </p:spPr>
        <p:txBody>
          <a:bodyPr wrap="square">
            <a:spAutoFit/>
          </a:bodyPr>
          <a:lstStyle/>
          <a:p>
            <a:pPr marL="342900" indent="-342900">
              <a:buFont typeface="Arial" panose="020B0604020202020204" pitchFamily="34" charset="0"/>
              <a:buChar char="•"/>
            </a:pPr>
            <a:r>
              <a:rPr lang="en-CA" sz="2000" dirty="0">
                <a:solidFill>
                  <a:srgbClr val="232852"/>
                </a:solidFill>
                <a:effectLst/>
              </a:rPr>
              <a:t>Correlation is a way to quantify the strength between two or more variables-how close two variables are to having a linear relationship with each other.</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presence of a correlation is not sufficient to infer the presence of a causal relationship (i.e. correlation does not imply causation).</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most widely used measure of correlation is the </a:t>
            </a:r>
            <a:r>
              <a:rPr lang="en-CA" sz="2000" b="1" dirty="0">
                <a:solidFill>
                  <a:srgbClr val="0070C0"/>
                </a:solidFill>
              </a:rPr>
              <a:t>Pearson correlation coefficient </a:t>
            </a:r>
            <a:r>
              <a:rPr lang="en-CA" sz="2000" dirty="0">
                <a:solidFill>
                  <a:srgbClr val="232852"/>
                </a:solidFill>
                <a:effectLst/>
              </a:rPr>
              <a:t>which measures the linear correlation between two variables X and Y</a:t>
            </a:r>
            <a:r>
              <a:rPr lang="en-CA" sz="2000" dirty="0">
                <a:solidFill>
                  <a:srgbClr val="232852"/>
                </a:solidFill>
              </a:rPr>
              <a:t> </a:t>
            </a:r>
            <a:r>
              <a:rPr lang="en-CA" sz="2000" dirty="0">
                <a:solidFill>
                  <a:srgbClr val="232852"/>
                </a:solidFill>
                <a:effectLst/>
              </a:rPr>
              <a:t>and has a value between +1 and -1.</a:t>
            </a:r>
          </a:p>
          <a:p>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A correlation coefficient of +1 indicates a perfect positive linear relationship, and a correlation coefficient of -1 indicates a perfect negative relationship.</a:t>
            </a:r>
          </a:p>
        </p:txBody>
      </p:sp>
      <p:pic>
        <p:nvPicPr>
          <p:cNvPr id="9" name="Picture 8">
            <a:extLst>
              <a:ext uri="{FF2B5EF4-FFF2-40B4-BE49-F238E27FC236}">
                <a16:creationId xmlns:a16="http://schemas.microsoft.com/office/drawing/2014/main" id="{ABDFB540-2AFE-BDD0-36A6-90C9EA3652A7}"/>
              </a:ext>
            </a:extLst>
          </p:cNvPr>
          <p:cNvPicPr>
            <a:picLocks noChangeAspect="1"/>
          </p:cNvPicPr>
          <p:nvPr/>
        </p:nvPicPr>
        <p:blipFill>
          <a:blip r:embed="rId2"/>
          <a:stretch>
            <a:fillRect/>
          </a:stretch>
        </p:blipFill>
        <p:spPr>
          <a:xfrm>
            <a:off x="3656772" y="4958000"/>
            <a:ext cx="5056762" cy="1454622"/>
          </a:xfrm>
          <a:prstGeom prst="rect">
            <a:avLst/>
          </a:prstGeom>
        </p:spPr>
      </p:pic>
      <p:sp>
        <p:nvSpPr>
          <p:cNvPr id="2" name="Footer Placeholder 1">
            <a:extLst>
              <a:ext uri="{FF2B5EF4-FFF2-40B4-BE49-F238E27FC236}">
                <a16:creationId xmlns:a16="http://schemas.microsoft.com/office/drawing/2014/main" id="{E60503A4-F5E8-361D-0C05-0136DE0C8D1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67090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 vs. Trend</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477399"/>
            <a:ext cx="5330792" cy="4832092"/>
          </a:xfrm>
          <a:prstGeom prst="rect">
            <a:avLst/>
          </a:prstGeom>
          <a:noFill/>
        </p:spPr>
        <p:txBody>
          <a:bodyPr wrap="square">
            <a:spAutoFit/>
          </a:bodyPr>
          <a:lstStyle/>
          <a:p>
            <a:pPr marL="342900" indent="-342900">
              <a:buFont typeface="Arial" panose="020B0604020202020204" pitchFamily="34" charset="0"/>
              <a:buChar char="•"/>
            </a:pPr>
            <a:r>
              <a:rPr lang="en-CA" sz="2200" b="1" dirty="0">
                <a:solidFill>
                  <a:srgbClr val="0070C0"/>
                </a:solidFill>
              </a:rPr>
              <a:t>Regression</a:t>
            </a:r>
            <a:r>
              <a:rPr lang="en-CA" sz="2200" b="1" dirty="0">
                <a:solidFill>
                  <a:srgbClr val="1F2023"/>
                </a:solidFill>
                <a:effectLst/>
              </a:rPr>
              <a:t> </a:t>
            </a:r>
            <a:r>
              <a:rPr lang="en-CA" sz="2200" dirty="0">
                <a:solidFill>
                  <a:srgbClr val="1F2023"/>
                </a:solidFill>
                <a:effectLst/>
              </a:rPr>
              <a:t>line </a:t>
            </a:r>
            <a:r>
              <a:rPr lang="en-CA" sz="2200" b="1" dirty="0">
                <a:solidFill>
                  <a:srgbClr val="1F2023"/>
                </a:solidFill>
                <a:effectLst/>
              </a:rPr>
              <a:t>is </a:t>
            </a:r>
            <a:r>
              <a:rPr lang="en-CA" sz="2200" dirty="0">
                <a:solidFill>
                  <a:srgbClr val="1F2023"/>
                </a:solidFill>
                <a:effectLst/>
              </a:rPr>
              <a:t>a statistics concept where we try to explain the dependent variables based on variation in independent variables for a given set of</a:t>
            </a:r>
            <a:r>
              <a:rPr lang="en-CA" sz="2200" b="1" dirty="0">
                <a:solidFill>
                  <a:srgbClr val="1F2023"/>
                </a:solidFill>
                <a:effectLst/>
              </a:rPr>
              <a:t> </a:t>
            </a:r>
            <a:r>
              <a:rPr lang="en-CA" sz="2200" dirty="0">
                <a:solidFill>
                  <a:srgbClr val="1F2023"/>
                </a:solidFill>
                <a:effectLst/>
              </a:rPr>
              <a:t>data points.</a:t>
            </a:r>
          </a:p>
          <a:p>
            <a:pPr marL="342900" indent="-342900">
              <a:buFont typeface="Arial" panose="020B0604020202020204" pitchFamily="34" charset="0"/>
              <a:buChar char="•"/>
            </a:pPr>
            <a:r>
              <a:rPr lang="en-CA" sz="2200" dirty="0">
                <a:solidFill>
                  <a:srgbClr val="1F2023"/>
                </a:solidFill>
              </a:rPr>
              <a:t>Regression is a relationship between two variables. </a:t>
            </a:r>
            <a:r>
              <a:rPr lang="en-CA" sz="2200" dirty="0">
                <a:solidFill>
                  <a:srgbClr val="1F2023"/>
                </a:solidFill>
                <a:effectLst/>
              </a:rPr>
              <a:t> </a:t>
            </a:r>
          </a:p>
          <a:p>
            <a:pPr marL="342900" indent="-342900">
              <a:buFont typeface="Arial" panose="020B0604020202020204" pitchFamily="34" charset="0"/>
              <a:buChar char="•"/>
            </a:pPr>
            <a:endParaRPr lang="en-CA" sz="2200" dirty="0">
              <a:solidFill>
                <a:srgbClr val="1F2023"/>
              </a:solidFill>
            </a:endParaRPr>
          </a:p>
          <a:p>
            <a:pPr marL="342900" indent="-342900">
              <a:buFont typeface="Arial" panose="020B0604020202020204" pitchFamily="34" charset="0"/>
              <a:buChar char="•"/>
            </a:pPr>
            <a:r>
              <a:rPr lang="en-CA" sz="2200" b="1" dirty="0">
                <a:solidFill>
                  <a:srgbClr val="0070C0"/>
                </a:solidFill>
              </a:rPr>
              <a:t>Trend line</a:t>
            </a:r>
            <a:r>
              <a:rPr lang="en-CA" sz="2200" b="1" dirty="0">
                <a:solidFill>
                  <a:srgbClr val="1F2023"/>
                </a:solidFill>
                <a:effectLst/>
              </a:rPr>
              <a:t> </a:t>
            </a:r>
            <a:r>
              <a:rPr lang="en-CA" sz="2200" dirty="0">
                <a:solidFill>
                  <a:srgbClr val="1F2023"/>
                </a:solidFill>
                <a:effectLst/>
              </a:rPr>
              <a:t>is</a:t>
            </a:r>
            <a:r>
              <a:rPr lang="en-CA" sz="2200" b="1" dirty="0">
                <a:solidFill>
                  <a:srgbClr val="1F2023"/>
                </a:solidFill>
                <a:effectLst/>
              </a:rPr>
              <a:t> </a:t>
            </a:r>
            <a:r>
              <a:rPr lang="en-CA" sz="2200" dirty="0">
                <a:solidFill>
                  <a:srgbClr val="282829"/>
                </a:solidFill>
                <a:effectLst/>
              </a:rPr>
              <a:t>a straight line indicating the direction of a process with respect to time.</a:t>
            </a:r>
          </a:p>
          <a:p>
            <a:pPr marL="342900" indent="-342900">
              <a:buFont typeface="Arial" panose="020B0604020202020204" pitchFamily="34" charset="0"/>
              <a:buChar char="•"/>
            </a:pPr>
            <a:r>
              <a:rPr lang="en-CA" sz="2200" dirty="0">
                <a:solidFill>
                  <a:srgbClr val="282829"/>
                </a:solidFill>
              </a:rPr>
              <a:t>Trend is a </a:t>
            </a:r>
            <a:r>
              <a:rPr lang="en-CA" sz="2200" dirty="0">
                <a:solidFill>
                  <a:srgbClr val="1F2023"/>
                </a:solidFill>
                <a:effectLst/>
              </a:rPr>
              <a:t>time series concept . Trend says whether over time data </a:t>
            </a:r>
            <a:r>
              <a:rPr lang="en-CA" sz="2200" dirty="0">
                <a:solidFill>
                  <a:srgbClr val="1F2023"/>
                </a:solidFill>
              </a:rPr>
              <a:t>is</a:t>
            </a:r>
            <a:r>
              <a:rPr lang="en-CA" sz="2200" b="1" dirty="0">
                <a:solidFill>
                  <a:srgbClr val="1F2023"/>
                </a:solidFill>
                <a:effectLst/>
              </a:rPr>
              <a:t> </a:t>
            </a:r>
            <a:r>
              <a:rPr lang="en-CA" sz="2200" dirty="0">
                <a:solidFill>
                  <a:srgbClr val="1F2023"/>
                </a:solidFill>
                <a:effectLst/>
              </a:rPr>
              <a:t>in </a:t>
            </a:r>
            <a:r>
              <a:rPr lang="en-CA" sz="2200" b="1" dirty="0">
                <a:solidFill>
                  <a:srgbClr val="1F2023"/>
                </a:solidFill>
                <a:effectLst/>
              </a:rPr>
              <a:t>uptrend</a:t>
            </a:r>
            <a:r>
              <a:rPr lang="en-CA" sz="2200" dirty="0">
                <a:solidFill>
                  <a:srgbClr val="1F2023"/>
                </a:solidFill>
                <a:effectLst/>
              </a:rPr>
              <a:t> or </a:t>
            </a:r>
            <a:r>
              <a:rPr lang="en-CA" sz="2200" b="1" dirty="0">
                <a:solidFill>
                  <a:srgbClr val="1F2023"/>
                </a:solidFill>
                <a:effectLst/>
              </a:rPr>
              <a:t>down-trend</a:t>
            </a:r>
            <a:r>
              <a:rPr lang="en-CA" sz="2200" dirty="0">
                <a:solidFill>
                  <a:srgbClr val="1F2023"/>
                </a:solidFill>
                <a:effectLst/>
              </a:rPr>
              <a:t>. </a:t>
            </a:r>
          </a:p>
        </p:txBody>
      </p:sp>
      <p:pic>
        <p:nvPicPr>
          <p:cNvPr id="2" name="Picture 1">
            <a:extLst>
              <a:ext uri="{FF2B5EF4-FFF2-40B4-BE49-F238E27FC236}">
                <a16:creationId xmlns:a16="http://schemas.microsoft.com/office/drawing/2014/main" id="{E1762AFD-B8EF-6573-C02D-AAC7FED1D839}"/>
              </a:ext>
            </a:extLst>
          </p:cNvPr>
          <p:cNvPicPr>
            <a:picLocks noChangeAspect="1"/>
          </p:cNvPicPr>
          <p:nvPr/>
        </p:nvPicPr>
        <p:blipFill>
          <a:blip r:embed="rId2"/>
          <a:stretch>
            <a:fillRect/>
          </a:stretch>
        </p:blipFill>
        <p:spPr>
          <a:xfrm>
            <a:off x="6166338" y="2838876"/>
            <a:ext cx="5881634" cy="3514037"/>
          </a:xfrm>
          <a:prstGeom prst="rect">
            <a:avLst/>
          </a:prstGeom>
        </p:spPr>
      </p:pic>
      <p:pic>
        <p:nvPicPr>
          <p:cNvPr id="10" name="Picture 9">
            <a:extLst>
              <a:ext uri="{FF2B5EF4-FFF2-40B4-BE49-F238E27FC236}">
                <a16:creationId xmlns:a16="http://schemas.microsoft.com/office/drawing/2014/main" id="{2C086E14-4754-C5F6-B3F2-FF8DD72695BA}"/>
              </a:ext>
            </a:extLst>
          </p:cNvPr>
          <p:cNvPicPr>
            <a:picLocks noChangeAspect="1"/>
          </p:cNvPicPr>
          <p:nvPr/>
        </p:nvPicPr>
        <p:blipFill>
          <a:blip r:embed="rId3"/>
          <a:stretch>
            <a:fillRect/>
          </a:stretch>
        </p:blipFill>
        <p:spPr>
          <a:xfrm>
            <a:off x="7082708" y="242821"/>
            <a:ext cx="4048894" cy="2596055"/>
          </a:xfrm>
          <a:prstGeom prst="rect">
            <a:avLst/>
          </a:prstGeom>
        </p:spPr>
      </p:pic>
      <p:sp>
        <p:nvSpPr>
          <p:cNvPr id="3" name="Footer Placeholder 2">
            <a:extLst>
              <a:ext uri="{FF2B5EF4-FFF2-40B4-BE49-F238E27FC236}">
                <a16:creationId xmlns:a16="http://schemas.microsoft.com/office/drawing/2014/main" id="{CF5A1DE0-C858-6155-299F-0C278A6A3FC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18918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a:t>
            </a:r>
          </a:p>
        </p:txBody>
      </p:sp>
      <p:sp>
        <p:nvSpPr>
          <p:cNvPr id="3" name="TextBox 2">
            <a:extLst>
              <a:ext uri="{FF2B5EF4-FFF2-40B4-BE49-F238E27FC236}">
                <a16:creationId xmlns:a16="http://schemas.microsoft.com/office/drawing/2014/main" id="{BBEC882A-DBDC-5520-DECA-136DE5921C26}"/>
              </a:ext>
            </a:extLst>
          </p:cNvPr>
          <p:cNvSpPr txBox="1"/>
          <p:nvPr/>
        </p:nvSpPr>
        <p:spPr>
          <a:xfrm>
            <a:off x="845597" y="1286976"/>
            <a:ext cx="6691543"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Most data sets contain diverse information. The variables are typically displayed in several dimensions.</a:t>
            </a:r>
          </a:p>
          <a:p>
            <a:endParaRPr lang="en-CA" sz="2400" dirty="0">
              <a:effectLst/>
            </a:endParaRPr>
          </a:p>
          <a:p>
            <a:pPr marL="342900" indent="-342900">
              <a:buFont typeface="Arial" panose="020B0604020202020204" pitchFamily="34" charset="0"/>
              <a:buChar char="•"/>
            </a:pPr>
            <a:r>
              <a:rPr lang="en-CA" sz="2400" dirty="0">
                <a:effectLst/>
              </a:rPr>
              <a:t>Consider the data set on the right, which contains the following variables:</a:t>
            </a:r>
          </a:p>
          <a:p>
            <a:endParaRPr lang="en-CA" sz="2400" dirty="0">
              <a:effectLst/>
            </a:endParaRPr>
          </a:p>
          <a:p>
            <a:pPr marL="900000" indent="-342900">
              <a:buFont typeface="Arial" panose="020B0604020202020204" pitchFamily="34" charset="0"/>
              <a:buChar char="•"/>
            </a:pPr>
            <a:r>
              <a:rPr lang="en-CA" sz="2400" dirty="0">
                <a:effectLst/>
              </a:rPr>
              <a:t>Age (in years)</a:t>
            </a:r>
          </a:p>
          <a:p>
            <a:pPr marL="900000" indent="-342900">
              <a:buFont typeface="Arial" panose="020B0604020202020204" pitchFamily="34" charset="0"/>
              <a:buChar char="•"/>
            </a:pPr>
            <a:r>
              <a:rPr lang="en-CA" sz="2400" dirty="0">
                <a:effectLst/>
              </a:rPr>
              <a:t>Annual income (in US$)</a:t>
            </a:r>
          </a:p>
          <a:p>
            <a:pPr marL="900000" indent="-342900">
              <a:buFont typeface="Arial" panose="020B0604020202020204" pitchFamily="34" charset="0"/>
              <a:buChar char="•"/>
            </a:pPr>
            <a:r>
              <a:rPr lang="en-CA" sz="2400" dirty="0">
                <a:effectLst/>
              </a:rPr>
              <a:t>Height (in cm)</a:t>
            </a:r>
          </a:p>
          <a:p>
            <a:br>
              <a:rPr lang="en-CA" sz="2400" dirty="0">
                <a:effectLst/>
              </a:rPr>
            </a:br>
            <a:endParaRPr lang="en-CA" sz="2400" dirty="0">
              <a:effectLst/>
            </a:endParaRPr>
          </a:p>
          <a:p>
            <a:pPr marL="342900" indent="-342900">
              <a:buFont typeface="Arial" panose="020B0604020202020204" pitchFamily="34" charset="0"/>
              <a:buChar char="•"/>
            </a:pPr>
            <a:r>
              <a:rPr lang="en-CA" sz="2400" dirty="0">
                <a:effectLst/>
              </a:rPr>
              <a:t>The income column has the highest range.</a:t>
            </a:r>
          </a:p>
        </p:txBody>
      </p:sp>
      <p:graphicFrame>
        <p:nvGraphicFramePr>
          <p:cNvPr id="2" name="Table 1">
            <a:extLst>
              <a:ext uri="{FF2B5EF4-FFF2-40B4-BE49-F238E27FC236}">
                <a16:creationId xmlns:a16="http://schemas.microsoft.com/office/drawing/2014/main" id="{17BE7FA3-E527-1BA6-E60F-44A2B0E56667}"/>
              </a:ext>
            </a:extLst>
          </p:cNvPr>
          <p:cNvGraphicFramePr>
            <a:graphicFrameLocks noGrp="1"/>
          </p:cNvGraphicFramePr>
          <p:nvPr>
            <p:extLst>
              <p:ext uri="{D42A27DB-BD31-4B8C-83A1-F6EECF244321}">
                <p14:modId xmlns:p14="http://schemas.microsoft.com/office/powerpoint/2010/main" val="4108772657"/>
              </p:ext>
            </p:extLst>
          </p:nvPr>
        </p:nvGraphicFramePr>
        <p:xfrm>
          <a:off x="8013500" y="2123689"/>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6" name="Footer Placeholder 5">
            <a:extLst>
              <a:ext uri="{FF2B5EF4-FFF2-40B4-BE49-F238E27FC236}">
                <a16:creationId xmlns:a16="http://schemas.microsoft.com/office/drawing/2014/main" id="{8CA8CFCB-37F5-D04C-5DE9-F71BFA6F2B3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165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D05D561B-208B-B35F-E927-B6FBA64CC1E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Objective of Standardization</a:t>
            </a:r>
          </a:p>
        </p:txBody>
      </p:sp>
      <p:sp>
        <p:nvSpPr>
          <p:cNvPr id="3" name="TextBox 2">
            <a:extLst>
              <a:ext uri="{FF2B5EF4-FFF2-40B4-BE49-F238E27FC236}">
                <a16:creationId xmlns:a16="http://schemas.microsoft.com/office/drawing/2014/main" id="{BE7912B7-534E-DE83-9016-F1E20AFEEDFB}"/>
              </a:ext>
            </a:extLst>
          </p:cNvPr>
          <p:cNvSpPr txBox="1"/>
          <p:nvPr/>
        </p:nvSpPr>
        <p:spPr>
          <a:xfrm>
            <a:off x="588505" y="1322875"/>
            <a:ext cx="11026321" cy="1938992"/>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Standardization ensures that data is presented in a uniform format, making it consistent and easy to compare and analyze.</a:t>
            </a:r>
          </a:p>
          <a:p>
            <a:endParaRPr lang="en-CA" sz="2400" dirty="0">
              <a:effectLst/>
            </a:endParaRPr>
          </a:p>
          <a:p>
            <a:pPr marL="342900" indent="-342900">
              <a:buFont typeface="Arial" panose="020B0604020202020204" pitchFamily="34" charset="0"/>
              <a:buChar char="•"/>
            </a:pPr>
            <a:r>
              <a:rPr lang="en-CA" sz="2400" dirty="0">
                <a:effectLst/>
              </a:rPr>
              <a:t>It enables data from different sources to be integrated seamlessly, allowing for more comprehensive analysis and collaboration across systems.</a:t>
            </a:r>
          </a:p>
        </p:txBody>
      </p:sp>
      <p:graphicFrame>
        <p:nvGraphicFramePr>
          <p:cNvPr id="6" name="Table 5">
            <a:extLst>
              <a:ext uri="{FF2B5EF4-FFF2-40B4-BE49-F238E27FC236}">
                <a16:creationId xmlns:a16="http://schemas.microsoft.com/office/drawing/2014/main" id="{16E819A0-598C-DFA9-D18F-229DD3F63CB1}"/>
              </a:ext>
            </a:extLst>
          </p:cNvPr>
          <p:cNvGraphicFramePr>
            <a:graphicFrameLocks noGrp="1"/>
          </p:cNvGraphicFramePr>
          <p:nvPr>
            <p:extLst>
              <p:ext uri="{D42A27DB-BD31-4B8C-83A1-F6EECF244321}">
                <p14:modId xmlns:p14="http://schemas.microsoft.com/office/powerpoint/2010/main" val="2604950718"/>
              </p:ext>
            </p:extLst>
          </p:nvPr>
        </p:nvGraphicFramePr>
        <p:xfrm>
          <a:off x="1644720" y="329082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9" name="Table 8">
            <a:extLst>
              <a:ext uri="{FF2B5EF4-FFF2-40B4-BE49-F238E27FC236}">
                <a16:creationId xmlns:a16="http://schemas.microsoft.com/office/drawing/2014/main" id="{F5D7B473-890B-805E-3CA6-8C59DEE73375}"/>
              </a:ext>
            </a:extLst>
          </p:cNvPr>
          <p:cNvGraphicFramePr>
            <a:graphicFrameLocks noGrp="1"/>
          </p:cNvGraphicFramePr>
          <p:nvPr>
            <p:extLst>
              <p:ext uri="{D42A27DB-BD31-4B8C-83A1-F6EECF244321}">
                <p14:modId xmlns:p14="http://schemas.microsoft.com/office/powerpoint/2010/main" val="2936125975"/>
              </p:ext>
            </p:extLst>
          </p:nvPr>
        </p:nvGraphicFramePr>
        <p:xfrm>
          <a:off x="7214377" y="328541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a:effectLst/>
                          <a:latin typeface="+mn-lt"/>
                        </a:rPr>
                        <a:t>-1.088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a:effectLst/>
                          <a:latin typeface="+mn-lt"/>
                        </a:rPr>
                        <a:t>0.032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-0.197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1.594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1.922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-0.914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-0.824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Left Arrow 9">
            <a:extLst>
              <a:ext uri="{FF2B5EF4-FFF2-40B4-BE49-F238E27FC236}">
                <a16:creationId xmlns:a16="http://schemas.microsoft.com/office/drawing/2014/main" id="{A2AD9912-266A-49D8-512A-6684893B26FB}"/>
              </a:ext>
            </a:extLst>
          </p:cNvPr>
          <p:cNvSpPr/>
          <p:nvPr/>
        </p:nvSpPr>
        <p:spPr>
          <a:xfrm rot="10800000">
            <a:off x="5356287" y="4525869"/>
            <a:ext cx="1479426" cy="729574"/>
          </a:xfrm>
          <a:prstGeom prst="lef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10855A42-04A2-019E-1E6A-7CD076CCA81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85252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Does Standardization Work?</a:t>
            </a:r>
          </a:p>
        </p:txBody>
      </p:sp>
      <p:sp>
        <p:nvSpPr>
          <p:cNvPr id="3" name="TextBox 2">
            <a:extLst>
              <a:ext uri="{FF2B5EF4-FFF2-40B4-BE49-F238E27FC236}">
                <a16:creationId xmlns:a16="http://schemas.microsoft.com/office/drawing/2014/main" id="{7036280D-217D-CD84-0893-E9EDD0E4D937}"/>
              </a:ext>
            </a:extLst>
          </p:cNvPr>
          <p:cNvSpPr txBox="1"/>
          <p:nvPr/>
        </p:nvSpPr>
        <p:spPr>
          <a:xfrm>
            <a:off x="765207" y="1457954"/>
            <a:ext cx="10207593" cy="4154984"/>
          </a:xfrm>
          <a:prstGeom prst="rect">
            <a:avLst/>
          </a:prstGeom>
          <a:noFill/>
        </p:spPr>
        <p:txBody>
          <a:bodyPr wrap="square">
            <a:spAutoFit/>
          </a:bodyPr>
          <a:lstStyle/>
          <a:p>
            <a:pPr marL="457200" indent="-457200">
              <a:buFont typeface="+mj-lt"/>
              <a:buAutoNum type="arabicPeriod"/>
            </a:pPr>
            <a:r>
              <a:rPr lang="en-CA" sz="2400" b="1" dirty="0">
                <a:effectLst/>
              </a:rPr>
              <a:t>Calculate Mean and Standard Deviation: </a:t>
            </a:r>
            <a:r>
              <a:rPr lang="en-CA" sz="2400" dirty="0">
                <a:effectLst/>
              </a:rPr>
              <a:t>First, calculate the mean and standard deviation of the column (or field</a:t>
            </a:r>
            <a:r>
              <a:rPr lang="en-CA" sz="2400" dirty="0"/>
              <a:t> or</a:t>
            </a:r>
            <a:r>
              <a:rPr lang="en-CA" sz="2400" dirty="0">
                <a:effectLst/>
              </a:rPr>
              <a:t> feature or variable or attribute) you want to standardize. </a:t>
            </a:r>
          </a:p>
          <a:p>
            <a:pPr>
              <a:buFont typeface="+mj-lt"/>
              <a:buAutoNum type="arabicPeriod"/>
            </a:pPr>
            <a:endParaRPr lang="en-CA" sz="2400" dirty="0">
              <a:effectLst/>
            </a:endParaRPr>
          </a:p>
          <a:p>
            <a:pPr marL="457200" indent="-457200">
              <a:buFont typeface="+mj-lt"/>
              <a:buAutoNum type="arabicPeriod"/>
            </a:pPr>
            <a:r>
              <a:rPr lang="en-CA" sz="2400" b="1" dirty="0">
                <a:effectLst/>
              </a:rPr>
              <a:t>Subtract the Mean: </a:t>
            </a:r>
            <a:r>
              <a:rPr lang="en-CA" sz="2400" dirty="0">
                <a:effectLst/>
              </a:rPr>
              <a:t>For each data point, subtract the mean value from it.</a:t>
            </a:r>
          </a:p>
          <a:p>
            <a:pPr>
              <a:buFont typeface="+mj-lt"/>
              <a:buAutoNum type="arabicPeriod"/>
            </a:pPr>
            <a:endParaRPr lang="en-CA" sz="2400" dirty="0">
              <a:effectLst/>
            </a:endParaRPr>
          </a:p>
          <a:p>
            <a:pPr marL="457200" indent="-457200">
              <a:buFont typeface="+mj-lt"/>
              <a:buAutoNum type="arabicPeriod"/>
            </a:pPr>
            <a:r>
              <a:rPr lang="en-CA" sz="2400" b="1" dirty="0">
                <a:effectLst/>
              </a:rPr>
              <a:t>Divide by Standard Deviation: </a:t>
            </a:r>
            <a:r>
              <a:rPr lang="en-CA" sz="2400" dirty="0">
                <a:effectLst/>
              </a:rPr>
              <a:t>After subtracting the mean, divide each data point by the standard deviation. </a:t>
            </a:r>
          </a:p>
          <a:p>
            <a:pPr marL="457200" indent="-457200">
              <a:buFont typeface="+mj-lt"/>
              <a:buAutoNum type="arabicPeriod"/>
            </a:pPr>
            <a:endParaRPr lang="en-CA" sz="2400" dirty="0">
              <a:effectLst/>
            </a:endParaRPr>
          </a:p>
          <a:p>
            <a:pPr marL="457200" indent="-457200">
              <a:buFont typeface="+mj-lt"/>
              <a:buAutoNum type="arabicPeriod"/>
            </a:pPr>
            <a:r>
              <a:rPr lang="en-CA" sz="2400" b="1" dirty="0">
                <a:effectLst/>
              </a:rPr>
              <a:t>Resulting Z-Scores: </a:t>
            </a:r>
            <a:r>
              <a:rPr lang="en-CA" sz="2400" dirty="0">
                <a:effectLst/>
              </a:rPr>
              <a:t>The values you obtain after these calculations are called Z-scores or standard scores.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FE5007-637B-89D8-1539-C6B51214BBCF}"/>
                  </a:ext>
                </a:extLst>
              </p:cNvPr>
              <p:cNvSpPr txBox="1"/>
              <p:nvPr/>
            </p:nvSpPr>
            <p:spPr>
              <a:xfrm>
                <a:off x="6533067" y="5514016"/>
                <a:ext cx="1542923"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𝑋</m:t>
                          </m:r>
                          <m:r>
                            <a:rPr lang="en-US" sz="2400" b="0" i="1" smtClean="0">
                              <a:latin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𝜇</m:t>
                          </m:r>
                        </m:num>
                        <m:den>
                          <m:r>
                            <a:rPr lang="en-US" sz="2400" i="1">
                              <a:latin typeface="Cambria Math" panose="02040503050406030204" pitchFamily="18" charset="0"/>
                              <a:ea typeface="Cambria Math" panose="02040503050406030204" pitchFamily="18" charset="0"/>
                            </a:rPr>
                            <m:t>𝜎</m:t>
                          </m:r>
                        </m:den>
                      </m:f>
                    </m:oMath>
                  </m:oMathPara>
                </a14:m>
                <a:endParaRPr lang="en-US" sz="2400" dirty="0"/>
              </a:p>
            </p:txBody>
          </p:sp>
        </mc:Choice>
        <mc:Fallback xmlns="">
          <p:sp>
            <p:nvSpPr>
              <p:cNvPr id="6" name="TextBox 5">
                <a:extLst>
                  <a:ext uri="{FF2B5EF4-FFF2-40B4-BE49-F238E27FC236}">
                    <a16:creationId xmlns:a16="http://schemas.microsoft.com/office/drawing/2014/main" id="{CDFE5007-637B-89D8-1539-C6B51214BBCF}"/>
                  </a:ext>
                </a:extLst>
              </p:cNvPr>
              <p:cNvSpPr txBox="1">
                <a:spLocks noRot="1" noChangeAspect="1" noMove="1" noResize="1" noEditPoints="1" noAdjustHandles="1" noChangeArrowheads="1" noChangeShapeType="1" noTextEdit="1"/>
              </p:cNvSpPr>
              <p:nvPr/>
            </p:nvSpPr>
            <p:spPr>
              <a:xfrm>
                <a:off x="6533067" y="5514016"/>
                <a:ext cx="1542923" cy="691408"/>
              </a:xfrm>
              <a:prstGeom prst="rect">
                <a:avLst/>
              </a:prstGeom>
              <a:blipFill>
                <a:blip r:embed="rId2"/>
                <a:stretch>
                  <a:fillRect l="-4098" t="-9091" r="-4098" b="-909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7506F4A-5AFD-C69F-CEA1-A03A5482A1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47279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2" name="Table 1">
            <a:extLst>
              <a:ext uri="{FF2B5EF4-FFF2-40B4-BE49-F238E27FC236}">
                <a16:creationId xmlns:a16="http://schemas.microsoft.com/office/drawing/2014/main" id="{ADFB7942-FCE4-7819-53A8-268A48E8DBDF}"/>
              </a:ext>
            </a:extLst>
          </p:cNvPr>
          <p:cNvGraphicFramePr>
            <a:graphicFrameLocks noGrp="1"/>
          </p:cNvGraphicFramePr>
          <p:nvPr>
            <p:extLst>
              <p:ext uri="{D42A27DB-BD31-4B8C-83A1-F6EECF244321}">
                <p14:modId xmlns:p14="http://schemas.microsoft.com/office/powerpoint/2010/main" val="2182667424"/>
              </p:ext>
            </p:extLst>
          </p:nvPr>
        </p:nvGraphicFramePr>
        <p:xfrm>
          <a:off x="1126156" y="2442727"/>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88316698"/>
              </p:ext>
            </p:extLst>
          </p:nvPr>
        </p:nvGraphicFramePr>
        <p:xfrm>
          <a:off x="7274969" y="2442727"/>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6" name="TextBox 5">
            <a:extLst>
              <a:ext uri="{FF2B5EF4-FFF2-40B4-BE49-F238E27FC236}">
                <a16:creationId xmlns:a16="http://schemas.microsoft.com/office/drawing/2014/main" id="{678C9F57-E4C9-571A-CF09-1913CEC51E70}"/>
              </a:ext>
            </a:extLst>
          </p:cNvPr>
          <p:cNvSpPr txBox="1"/>
          <p:nvPr/>
        </p:nvSpPr>
        <p:spPr>
          <a:xfrm>
            <a:off x="6352742" y="5654171"/>
            <a:ext cx="891462" cy="584775"/>
          </a:xfrm>
          <a:prstGeom prst="rect">
            <a:avLst/>
          </a:prstGeom>
          <a:noFill/>
        </p:spPr>
        <p:txBody>
          <a:bodyPr wrap="none" rtlCol="0">
            <a:spAutoFit/>
          </a:bodyPr>
          <a:lstStyle/>
          <a:p>
            <a:pPr algn="r"/>
            <a:r>
              <a:rPr lang="en-US" sz="1600" b="1" dirty="0"/>
              <a:t>Mean</a:t>
            </a:r>
          </a:p>
          <a:p>
            <a:pPr algn="r"/>
            <a:r>
              <a:rPr lang="en-US" sz="1600" b="1" dirty="0"/>
              <a:t>Std. Dev</a:t>
            </a:r>
          </a:p>
        </p:txBody>
      </p:sp>
      <p:sp>
        <p:nvSpPr>
          <p:cNvPr id="9" name="Right Arrow 8">
            <a:extLst>
              <a:ext uri="{FF2B5EF4-FFF2-40B4-BE49-F238E27FC236}">
                <a16:creationId xmlns:a16="http://schemas.microsoft.com/office/drawing/2014/main" id="{DEEC106D-6485-88FF-229C-3104BD4AC7F9}"/>
              </a:ext>
            </a:extLst>
          </p:cNvPr>
          <p:cNvSpPr/>
          <p:nvPr/>
        </p:nvSpPr>
        <p:spPr>
          <a:xfrm>
            <a:off x="4935555" y="355556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419580" y="3303145"/>
            <a:ext cx="772070" cy="369332"/>
          </a:xfrm>
          <a:prstGeom prst="rect">
            <a:avLst/>
          </a:prstGeom>
          <a:noFill/>
        </p:spPr>
        <p:txBody>
          <a:bodyPr wrap="none" rtlCol="0">
            <a:spAutoFit/>
          </a:bodyPr>
          <a:lstStyle/>
          <a:p>
            <a:pPr algn="r"/>
            <a:r>
              <a:rPr lang="en-US" dirty="0"/>
              <a:t>Step 1</a:t>
            </a:r>
          </a:p>
        </p:txBody>
      </p:sp>
      <p:sp>
        <p:nvSpPr>
          <p:cNvPr id="11" name="TextBox 10">
            <a:extLst>
              <a:ext uri="{FF2B5EF4-FFF2-40B4-BE49-F238E27FC236}">
                <a16:creationId xmlns:a16="http://schemas.microsoft.com/office/drawing/2014/main" id="{C5A0B6E5-226C-8453-BA37-BA340DAADACA}"/>
              </a:ext>
            </a:extLst>
          </p:cNvPr>
          <p:cNvSpPr txBox="1"/>
          <p:nvPr/>
        </p:nvSpPr>
        <p:spPr>
          <a:xfrm>
            <a:off x="765208" y="1444491"/>
            <a:ext cx="5831789" cy="461665"/>
          </a:xfrm>
          <a:prstGeom prst="rect">
            <a:avLst/>
          </a:prstGeom>
          <a:noFill/>
        </p:spPr>
        <p:txBody>
          <a:bodyPr wrap="none" rtlCol="0">
            <a:spAutoFit/>
          </a:bodyPr>
          <a:lstStyle/>
          <a:p>
            <a:r>
              <a:rPr lang="en-US" sz="2400" dirty="0"/>
              <a:t>Step 1: Calculate mean and Std. for each field</a:t>
            </a:r>
          </a:p>
        </p:txBody>
      </p:sp>
      <p:sp>
        <p:nvSpPr>
          <p:cNvPr id="12" name="Footer Placeholder 11">
            <a:extLst>
              <a:ext uri="{FF2B5EF4-FFF2-40B4-BE49-F238E27FC236}">
                <a16:creationId xmlns:a16="http://schemas.microsoft.com/office/drawing/2014/main" id="{6C352F89-E07D-9A14-1C95-9B3353C85CE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6761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3560006770"/>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2</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3368410673"/>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5639877" cy="461665"/>
          </a:xfrm>
          <a:prstGeom prst="rect">
            <a:avLst/>
          </a:prstGeom>
          <a:noFill/>
        </p:spPr>
        <p:txBody>
          <a:bodyPr wrap="none" rtlCol="0">
            <a:spAutoFit/>
          </a:bodyPr>
          <a:lstStyle/>
          <a:p>
            <a:r>
              <a:rPr lang="en-US" sz="2400" dirty="0"/>
              <a:t>Step 2: Subtract Mean from each data point</a:t>
            </a:r>
          </a:p>
        </p:txBody>
      </p:sp>
      <p:sp>
        <p:nvSpPr>
          <p:cNvPr id="2" name="Footer Placeholder 1">
            <a:extLst>
              <a:ext uri="{FF2B5EF4-FFF2-40B4-BE49-F238E27FC236}">
                <a16:creationId xmlns:a16="http://schemas.microsoft.com/office/drawing/2014/main" id="{944D9EA2-B0B2-857B-04FC-5C407F309D8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2399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925699678"/>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3</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142904594"/>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4908651" cy="461665"/>
          </a:xfrm>
          <a:prstGeom prst="rect">
            <a:avLst/>
          </a:prstGeom>
          <a:noFill/>
        </p:spPr>
        <p:txBody>
          <a:bodyPr wrap="none" rtlCol="0">
            <a:spAutoFit/>
          </a:bodyPr>
          <a:lstStyle/>
          <a:p>
            <a:r>
              <a:rPr lang="en-US" sz="2400" dirty="0"/>
              <a:t>Step 3: Divide each data point by Std.</a:t>
            </a:r>
          </a:p>
        </p:txBody>
      </p:sp>
      <p:sp>
        <p:nvSpPr>
          <p:cNvPr id="2" name="TextBox 1">
            <a:extLst>
              <a:ext uri="{FF2B5EF4-FFF2-40B4-BE49-F238E27FC236}">
                <a16:creationId xmlns:a16="http://schemas.microsoft.com/office/drawing/2014/main" id="{4D2326C9-7AD7-FA79-0C48-9F9ECCBEAB24}"/>
              </a:ext>
            </a:extLst>
          </p:cNvPr>
          <p:cNvSpPr txBox="1"/>
          <p:nvPr/>
        </p:nvSpPr>
        <p:spPr>
          <a:xfrm>
            <a:off x="10574112" y="3920413"/>
            <a:ext cx="1531420" cy="1015663"/>
          </a:xfrm>
          <a:prstGeom prst="rect">
            <a:avLst/>
          </a:prstGeom>
          <a:noFill/>
          <a:ln>
            <a:solidFill>
              <a:srgbClr val="FF0000"/>
            </a:solidFill>
          </a:ln>
        </p:spPr>
        <p:txBody>
          <a:bodyPr wrap="square" rtlCol="0">
            <a:spAutoFit/>
          </a:bodyPr>
          <a:lstStyle/>
          <a:p>
            <a:r>
              <a:rPr lang="en-US" sz="2000" dirty="0"/>
              <a:t>Standardized values or </a:t>
            </a:r>
          </a:p>
          <a:p>
            <a:r>
              <a:rPr lang="en-US" sz="2000" dirty="0"/>
              <a:t>Z-scores</a:t>
            </a:r>
          </a:p>
        </p:txBody>
      </p:sp>
      <p:sp>
        <p:nvSpPr>
          <p:cNvPr id="6" name="Footer Placeholder 5">
            <a:extLst>
              <a:ext uri="{FF2B5EF4-FFF2-40B4-BE49-F238E27FC236}">
                <a16:creationId xmlns:a16="http://schemas.microsoft.com/office/drawing/2014/main" id="{36058C49-627A-D70F-E339-A3BEA2BE5C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1559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Interpreting the Z-Scores</a:t>
            </a:r>
          </a:p>
        </p:txBody>
      </p:sp>
      <p:sp>
        <p:nvSpPr>
          <p:cNvPr id="3" name="TextBox 2">
            <a:extLst>
              <a:ext uri="{FF2B5EF4-FFF2-40B4-BE49-F238E27FC236}">
                <a16:creationId xmlns:a16="http://schemas.microsoft.com/office/drawing/2014/main" id="{CCEDBBE6-744F-F1F8-8FAB-19AA1452A073}"/>
              </a:ext>
            </a:extLst>
          </p:cNvPr>
          <p:cNvSpPr txBox="1"/>
          <p:nvPr/>
        </p:nvSpPr>
        <p:spPr>
          <a:xfrm>
            <a:off x="765208" y="1243181"/>
            <a:ext cx="7007192" cy="4893647"/>
          </a:xfrm>
          <a:prstGeom prst="rect">
            <a:avLst/>
          </a:prstGeom>
          <a:noFill/>
        </p:spPr>
        <p:txBody>
          <a:bodyPr wrap="square">
            <a:spAutoFit/>
          </a:bodyPr>
          <a:lstStyle/>
          <a:p>
            <a:r>
              <a:rPr lang="en-CA" sz="2400" dirty="0">
                <a:effectLst/>
              </a:rPr>
              <a:t>Key benefits of using standardization:</a:t>
            </a:r>
          </a:p>
          <a:p>
            <a:endParaRPr lang="en-CA" sz="2400" dirty="0">
              <a:effectLst/>
            </a:endParaRPr>
          </a:p>
          <a:p>
            <a:pPr marL="457200" indent="-457200">
              <a:buFont typeface="+mj-lt"/>
              <a:buAutoNum type="arabicPeriod"/>
            </a:pPr>
            <a:r>
              <a:rPr lang="en-CA" sz="2400" b="1" dirty="0">
                <a:solidFill>
                  <a:srgbClr val="0070C0"/>
                </a:solidFill>
              </a:rPr>
              <a:t>Consistency:</a:t>
            </a:r>
            <a:r>
              <a:rPr lang="en-CA" sz="2400" b="1" dirty="0">
                <a:solidFill>
                  <a:srgbClr val="297ED4"/>
                </a:solidFill>
                <a:effectLst/>
              </a:rPr>
              <a:t> </a:t>
            </a:r>
            <a:r>
              <a:rPr lang="en-CA" sz="2400" dirty="0">
                <a:effectLst/>
              </a:rPr>
              <a:t>Standardization ensures that data is presented in a uniform format.</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Interoperability: </a:t>
            </a:r>
            <a:r>
              <a:rPr lang="en-CA" sz="2400" dirty="0">
                <a:effectLst/>
              </a:rPr>
              <a:t>It enables seamless integration of data from different sources. </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Data Accuracy: </a:t>
            </a:r>
            <a:r>
              <a:rPr lang="en-CA" sz="2400" dirty="0">
                <a:effectLst/>
              </a:rPr>
              <a:t>Standardization reduces errors and inaccuracies arising from varying units or formats.</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297ED4"/>
                </a:solidFill>
                <a:effectLst/>
              </a:rPr>
              <a:t>Efficiency: </a:t>
            </a:r>
            <a:r>
              <a:rPr lang="en-CA" sz="2400" dirty="0">
                <a:effectLst/>
              </a:rPr>
              <a:t>Standardized data streamlines data preparation.</a:t>
            </a:r>
          </a:p>
        </p:txBody>
      </p:sp>
      <p:graphicFrame>
        <p:nvGraphicFramePr>
          <p:cNvPr id="6" name="Table 5">
            <a:extLst>
              <a:ext uri="{FF2B5EF4-FFF2-40B4-BE49-F238E27FC236}">
                <a16:creationId xmlns:a16="http://schemas.microsoft.com/office/drawing/2014/main" id="{3DB3B857-941E-531C-0F3B-19A87B3F6AC0}"/>
              </a:ext>
            </a:extLst>
          </p:cNvPr>
          <p:cNvGraphicFramePr>
            <a:graphicFrameLocks noGrp="1"/>
          </p:cNvGraphicFramePr>
          <p:nvPr>
            <p:extLst>
              <p:ext uri="{D42A27DB-BD31-4B8C-83A1-F6EECF244321}">
                <p14:modId xmlns:p14="http://schemas.microsoft.com/office/powerpoint/2010/main" val="4046348290"/>
              </p:ext>
            </p:extLst>
          </p:nvPr>
        </p:nvGraphicFramePr>
        <p:xfrm>
          <a:off x="8337607" y="1791894"/>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2" name="Footer Placeholder 1">
            <a:extLst>
              <a:ext uri="{FF2B5EF4-FFF2-40B4-BE49-F238E27FC236}">
                <a16:creationId xmlns:a16="http://schemas.microsoft.com/office/drawing/2014/main" id="{BEEC9874-4892-99DD-3F6E-DA2E578D3B8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6957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9" y="1475967"/>
            <a:ext cx="4504882" cy="4893647"/>
          </a:xfrm>
          <a:prstGeom prst="rect">
            <a:avLst/>
          </a:prstGeom>
          <a:noFill/>
        </p:spPr>
        <p:txBody>
          <a:bodyPr wrap="square">
            <a:spAutoFit/>
          </a:bodyPr>
          <a:lstStyle/>
          <a:p>
            <a:pPr marL="342900" indent="-342900">
              <a:buFont typeface="Arial" panose="020B0604020202020204" pitchFamily="34" charset="0"/>
              <a:buChar char="•"/>
            </a:pPr>
            <a:r>
              <a:rPr lang="en-CA" sz="2400" dirty="0">
                <a:solidFill>
                  <a:srgbClr val="303135"/>
                </a:solidFill>
                <a:effectLst/>
              </a:rPr>
              <a:t>Outliers are data points </a:t>
            </a:r>
            <a:r>
              <a:rPr lang="en-CA" sz="2400" b="1" dirty="0">
                <a:solidFill>
                  <a:srgbClr val="297ED4"/>
                </a:solidFill>
                <a:effectLst/>
              </a:rPr>
              <a:t>significantly different </a:t>
            </a:r>
            <a:r>
              <a:rPr lang="en-CA" sz="2400" dirty="0">
                <a:solidFill>
                  <a:srgbClr val="303135"/>
                </a:solidFill>
                <a:effectLst/>
              </a:rPr>
              <a:t>from the rest of the dataset. They can be exceptionally high or low values or data points that exhibit unusual patterns.</a:t>
            </a: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r>
              <a:rPr lang="en-CA" sz="2400" dirty="0">
                <a:solidFill>
                  <a:srgbClr val="303135"/>
                </a:solidFill>
                <a:effectLst/>
              </a:rPr>
              <a:t>Detecting outliers is crucial because they can distort statistical analyses, machine learning models, and data visualization.</a:t>
            </a:r>
          </a:p>
        </p:txBody>
      </p:sp>
      <p:pic>
        <p:nvPicPr>
          <p:cNvPr id="6" name="Picture 5">
            <a:extLst>
              <a:ext uri="{FF2B5EF4-FFF2-40B4-BE49-F238E27FC236}">
                <a16:creationId xmlns:a16="http://schemas.microsoft.com/office/drawing/2014/main" id="{8F96D3BF-25C4-ABAB-A304-CBCE432117AB}"/>
              </a:ext>
            </a:extLst>
          </p:cNvPr>
          <p:cNvPicPr>
            <a:picLocks noChangeAspect="1"/>
          </p:cNvPicPr>
          <p:nvPr/>
        </p:nvPicPr>
        <p:blipFill>
          <a:blip r:embed="rId2"/>
          <a:stretch>
            <a:fillRect/>
          </a:stretch>
        </p:blipFill>
        <p:spPr>
          <a:xfrm>
            <a:off x="5563400" y="1702477"/>
            <a:ext cx="6118123" cy="3441444"/>
          </a:xfrm>
          <a:prstGeom prst="rect">
            <a:avLst/>
          </a:prstGeom>
        </p:spPr>
      </p:pic>
      <p:sp>
        <p:nvSpPr>
          <p:cNvPr id="2" name="Footer Placeholder 1">
            <a:extLst>
              <a:ext uri="{FF2B5EF4-FFF2-40B4-BE49-F238E27FC236}">
                <a16:creationId xmlns:a16="http://schemas.microsoft.com/office/drawing/2014/main" id="{81FF80A6-24E6-71B6-147D-41BE140ACC5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1011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pic>
        <p:nvPicPr>
          <p:cNvPr id="2" name="Picture 1">
            <a:extLst>
              <a:ext uri="{FF2B5EF4-FFF2-40B4-BE49-F238E27FC236}">
                <a16:creationId xmlns:a16="http://schemas.microsoft.com/office/drawing/2014/main" id="{5C2EA5FD-5A07-F489-FCF4-1C9B49042450}"/>
              </a:ext>
            </a:extLst>
          </p:cNvPr>
          <p:cNvPicPr>
            <a:picLocks noChangeAspect="1"/>
          </p:cNvPicPr>
          <p:nvPr/>
        </p:nvPicPr>
        <p:blipFill>
          <a:blip r:embed="rId2"/>
          <a:stretch>
            <a:fillRect/>
          </a:stretch>
        </p:blipFill>
        <p:spPr>
          <a:xfrm>
            <a:off x="3307325" y="866312"/>
            <a:ext cx="5577349" cy="2726810"/>
          </a:xfrm>
          <a:prstGeom prst="rect">
            <a:avLst/>
          </a:prstGeom>
        </p:spPr>
      </p:pic>
      <p:pic>
        <p:nvPicPr>
          <p:cNvPr id="9" name="Picture 8">
            <a:extLst>
              <a:ext uri="{FF2B5EF4-FFF2-40B4-BE49-F238E27FC236}">
                <a16:creationId xmlns:a16="http://schemas.microsoft.com/office/drawing/2014/main" id="{E92191B4-7576-91C7-A5DE-9F96912DC122}"/>
              </a:ext>
            </a:extLst>
          </p:cNvPr>
          <p:cNvPicPr>
            <a:picLocks noChangeAspect="1"/>
          </p:cNvPicPr>
          <p:nvPr/>
        </p:nvPicPr>
        <p:blipFill>
          <a:blip r:embed="rId3"/>
          <a:stretch>
            <a:fillRect/>
          </a:stretch>
        </p:blipFill>
        <p:spPr>
          <a:xfrm>
            <a:off x="2571749" y="3606408"/>
            <a:ext cx="7048500" cy="2696655"/>
          </a:xfrm>
          <a:prstGeom prst="rect">
            <a:avLst/>
          </a:prstGeom>
        </p:spPr>
      </p:pic>
      <p:sp>
        <p:nvSpPr>
          <p:cNvPr id="3" name="Footer Placeholder 2">
            <a:extLst>
              <a:ext uri="{FF2B5EF4-FFF2-40B4-BE49-F238E27FC236}">
                <a16:creationId xmlns:a16="http://schemas.microsoft.com/office/drawing/2014/main" id="{5EB59D87-7579-E923-F94C-0D294AAC5EE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1481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8" y="1475967"/>
            <a:ext cx="10400098" cy="4893647"/>
          </a:xfrm>
          <a:prstGeom prst="rect">
            <a:avLst/>
          </a:prstGeom>
          <a:noFill/>
        </p:spPr>
        <p:txBody>
          <a:bodyPr wrap="square">
            <a:spAutoFit/>
          </a:bodyPr>
          <a:lstStyle/>
          <a:p>
            <a:r>
              <a:rPr lang="en-CA" sz="2400" dirty="0">
                <a:effectLst/>
              </a:rPr>
              <a:t>There are different ways to detect outliers in data sets:</a:t>
            </a:r>
          </a:p>
          <a:p>
            <a:endParaRPr lang="en-CA" sz="2400" dirty="0">
              <a:effectLst/>
            </a:endParaRPr>
          </a:p>
          <a:p>
            <a:pPr>
              <a:buFont typeface="+mj-lt"/>
              <a:buAutoNum type="arabicPeriod"/>
            </a:pPr>
            <a:r>
              <a:rPr lang="en-CA" sz="2400" dirty="0">
                <a:effectLst/>
              </a:rPr>
              <a:t> </a:t>
            </a:r>
            <a:r>
              <a:rPr lang="en-CA" sz="2400" b="1" dirty="0">
                <a:effectLst/>
              </a:rPr>
              <a:t>Statistical Approaches</a:t>
            </a:r>
          </a:p>
          <a:p>
            <a:pPr marL="900000" indent="-342900">
              <a:buFont typeface="Arial" panose="020B0604020202020204" pitchFamily="34" charset="0"/>
              <a:buChar char="•"/>
            </a:pPr>
            <a:r>
              <a:rPr lang="en-CA" sz="2400" dirty="0">
                <a:effectLst/>
              </a:rPr>
              <a:t>Z-Score</a:t>
            </a:r>
          </a:p>
          <a:p>
            <a:pPr marL="900000" indent="-342900">
              <a:buFont typeface="Arial" panose="020B0604020202020204" pitchFamily="34" charset="0"/>
              <a:buChar char="•"/>
            </a:pPr>
            <a:r>
              <a:rPr lang="en-CA" sz="2400" dirty="0"/>
              <a:t>IQR</a:t>
            </a:r>
          </a:p>
          <a:p>
            <a:br>
              <a:rPr lang="en-CA" sz="2400" dirty="0">
                <a:effectLst/>
              </a:rPr>
            </a:br>
            <a:r>
              <a:rPr lang="en-CA" sz="2400" dirty="0">
                <a:effectLst/>
              </a:rPr>
              <a:t>2. </a:t>
            </a:r>
            <a:r>
              <a:rPr lang="en-CA" sz="2400" b="1" dirty="0">
                <a:effectLst/>
              </a:rPr>
              <a:t>Machine Learning Algorithms</a:t>
            </a:r>
          </a:p>
          <a:p>
            <a:pPr marL="900000" indent="-342900">
              <a:buFont typeface="Arial" panose="020B0604020202020204" pitchFamily="34" charset="0"/>
              <a:buChar char="•"/>
            </a:pPr>
            <a:r>
              <a:rPr lang="en-CA" sz="2400" dirty="0">
                <a:effectLst/>
              </a:rPr>
              <a:t>Isolation Forests</a:t>
            </a:r>
          </a:p>
          <a:p>
            <a:pPr marL="900000" indent="-342900">
              <a:buFont typeface="Arial" panose="020B0604020202020204" pitchFamily="34" charset="0"/>
              <a:buChar char="•"/>
            </a:pPr>
            <a:r>
              <a:rPr lang="en-CA" sz="2400" dirty="0">
                <a:effectLst/>
              </a:rPr>
              <a:t>One-Class SVM</a:t>
            </a:r>
          </a:p>
          <a:p>
            <a:endParaRPr lang="en-CA" sz="2400" dirty="0">
              <a:effectLst/>
            </a:endParaRPr>
          </a:p>
          <a:p>
            <a:r>
              <a:rPr lang="en-CA" sz="2400" dirty="0">
                <a:effectLst/>
              </a:rPr>
              <a:t>3. </a:t>
            </a:r>
            <a:r>
              <a:rPr lang="en-CA" sz="2400" b="1" dirty="0">
                <a:effectLst/>
              </a:rPr>
              <a:t>Visual Techniques</a:t>
            </a:r>
          </a:p>
          <a:p>
            <a:pPr marL="900000" indent="-342900">
              <a:buFont typeface="Arial" panose="020B0604020202020204" pitchFamily="34" charset="0"/>
              <a:buChar char="•"/>
            </a:pPr>
            <a:r>
              <a:rPr lang="en-CA" sz="2400" dirty="0">
                <a:effectLst/>
              </a:rPr>
              <a:t>Scatter Plots</a:t>
            </a:r>
          </a:p>
          <a:p>
            <a:pPr marL="900000" indent="-342900">
              <a:buFont typeface="Arial" panose="020B0604020202020204" pitchFamily="34" charset="0"/>
              <a:buChar char="•"/>
            </a:pPr>
            <a:r>
              <a:rPr lang="en-CA" sz="2400" dirty="0">
                <a:effectLst/>
              </a:rPr>
              <a:t>Box Plots</a:t>
            </a:r>
          </a:p>
        </p:txBody>
      </p:sp>
      <p:sp>
        <p:nvSpPr>
          <p:cNvPr id="2" name="Footer Placeholder 1">
            <a:extLst>
              <a:ext uri="{FF2B5EF4-FFF2-40B4-BE49-F238E27FC236}">
                <a16:creationId xmlns:a16="http://schemas.microsoft.com/office/drawing/2014/main" id="{7C0CC3F5-8C24-02B0-6A98-79F2AFCA852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13916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(Box plot)</a:t>
            </a:r>
          </a:p>
        </p:txBody>
      </p:sp>
      <p:pic>
        <p:nvPicPr>
          <p:cNvPr id="3" name="Picture 2">
            <a:extLst>
              <a:ext uri="{FF2B5EF4-FFF2-40B4-BE49-F238E27FC236}">
                <a16:creationId xmlns:a16="http://schemas.microsoft.com/office/drawing/2014/main" id="{4C4E7F7C-5963-A5D5-91FD-63362C4E71C5}"/>
              </a:ext>
            </a:extLst>
          </p:cNvPr>
          <p:cNvPicPr>
            <a:picLocks noChangeAspect="1"/>
          </p:cNvPicPr>
          <p:nvPr/>
        </p:nvPicPr>
        <p:blipFill>
          <a:blip r:embed="rId2"/>
          <a:stretch>
            <a:fillRect/>
          </a:stretch>
        </p:blipFill>
        <p:spPr>
          <a:xfrm>
            <a:off x="6706527" y="884905"/>
            <a:ext cx="5269910" cy="5439128"/>
          </a:xfrm>
          <a:prstGeom prst="rect">
            <a:avLst/>
          </a:prstGeom>
        </p:spPr>
      </p:pic>
      <p:sp>
        <p:nvSpPr>
          <p:cNvPr id="10" name="TextBox 9">
            <a:extLst>
              <a:ext uri="{FF2B5EF4-FFF2-40B4-BE49-F238E27FC236}">
                <a16:creationId xmlns:a16="http://schemas.microsoft.com/office/drawing/2014/main" id="{338C8B17-FF31-24D3-8048-A28290A0DEB6}"/>
              </a:ext>
            </a:extLst>
          </p:cNvPr>
          <p:cNvSpPr txBox="1"/>
          <p:nvPr/>
        </p:nvSpPr>
        <p:spPr>
          <a:xfrm>
            <a:off x="423716" y="1716926"/>
            <a:ext cx="609600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 box plot displays the summary of a set of data values having properties like minimum, first quartile, median, third quartile, and maximum.</a:t>
            </a:r>
          </a:p>
          <a:p>
            <a:pPr marL="342900" indent="-342900" algn="l">
              <a:buFont typeface="Arial" panose="020B0604020202020204" pitchFamily="34" charset="0"/>
              <a:buChar char="•"/>
            </a:pPr>
            <a:endParaRPr lang="en-CA" sz="2400" dirty="0"/>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Outliers in a box plot are typically indicated by points that lie outside the whiskers, which are 1.5 times the interquartile range (IQR) from the lower and upper quartiles.</a:t>
            </a:r>
          </a:p>
        </p:txBody>
      </p:sp>
      <p:sp>
        <p:nvSpPr>
          <p:cNvPr id="2" name="Footer Placeholder 1">
            <a:extLst>
              <a:ext uri="{FF2B5EF4-FFF2-40B4-BE49-F238E27FC236}">
                <a16:creationId xmlns:a16="http://schemas.microsoft.com/office/drawing/2014/main" id="{9ADB7229-75A7-710B-B938-BA84AC7DFF7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47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B35297A2-3971-CBCD-C84E-764295FA776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(Scatter plot)</a:t>
            </a:r>
          </a:p>
        </p:txBody>
      </p:sp>
      <p:sp>
        <p:nvSpPr>
          <p:cNvPr id="10" name="TextBox 9">
            <a:extLst>
              <a:ext uri="{FF2B5EF4-FFF2-40B4-BE49-F238E27FC236}">
                <a16:creationId xmlns:a16="http://schemas.microsoft.com/office/drawing/2014/main" id="{338C8B17-FF31-24D3-8048-A28290A0DEB6}"/>
              </a:ext>
            </a:extLst>
          </p:cNvPr>
          <p:cNvSpPr txBox="1"/>
          <p:nvPr/>
        </p:nvSpPr>
        <p:spPr>
          <a:xfrm>
            <a:off x="765208" y="1410319"/>
            <a:ext cx="9575481" cy="1631216"/>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scatter plot shows all individual data points on a two-dimensional graph, making it easy to spot where the points cluster and where they do not.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Outliers in a scatter plot are points that are significantly distant from the main cluster of data. They don’t follow the trend set by the majority of the points.</a:t>
            </a:r>
          </a:p>
        </p:txBody>
      </p:sp>
      <p:pic>
        <p:nvPicPr>
          <p:cNvPr id="2" name="Picture 1">
            <a:extLst>
              <a:ext uri="{FF2B5EF4-FFF2-40B4-BE49-F238E27FC236}">
                <a16:creationId xmlns:a16="http://schemas.microsoft.com/office/drawing/2014/main" id="{B3E7322A-2547-6431-CEF2-6C5CDD7772C9}"/>
              </a:ext>
            </a:extLst>
          </p:cNvPr>
          <p:cNvPicPr>
            <a:picLocks noChangeAspect="1"/>
          </p:cNvPicPr>
          <p:nvPr/>
        </p:nvPicPr>
        <p:blipFill>
          <a:blip r:embed="rId2"/>
          <a:stretch>
            <a:fillRect/>
          </a:stretch>
        </p:blipFill>
        <p:spPr>
          <a:xfrm>
            <a:off x="2961127" y="3117179"/>
            <a:ext cx="6269746" cy="3111143"/>
          </a:xfrm>
          <a:prstGeom prst="rect">
            <a:avLst/>
          </a:prstGeom>
        </p:spPr>
      </p:pic>
      <p:sp>
        <p:nvSpPr>
          <p:cNvPr id="3" name="Footer Placeholder 2">
            <a:extLst>
              <a:ext uri="{FF2B5EF4-FFF2-40B4-BE49-F238E27FC236}">
                <a16:creationId xmlns:a16="http://schemas.microsoft.com/office/drawing/2014/main" id="{176EE131-006D-8CD3-73BF-E8F0D4C815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2394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29600" y="1614646"/>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2" name="Footer Placeholder 1">
            <a:extLst>
              <a:ext uri="{FF2B5EF4-FFF2-40B4-BE49-F238E27FC236}">
                <a16:creationId xmlns:a16="http://schemas.microsoft.com/office/drawing/2014/main" id="{C53927B2-25CE-204D-F54B-3B3331DC01E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53211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657332" y="3906252"/>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10" name="TextBox 9">
            <a:extLst>
              <a:ext uri="{FF2B5EF4-FFF2-40B4-BE49-F238E27FC236}">
                <a16:creationId xmlns:a16="http://schemas.microsoft.com/office/drawing/2014/main" id="{4ED12C74-38C3-CD1C-8D2F-5BBDE0821D2E}"/>
              </a:ext>
            </a:extLst>
          </p:cNvPr>
          <p:cNvSpPr txBox="1"/>
          <p:nvPr/>
        </p:nvSpPr>
        <p:spPr>
          <a:xfrm>
            <a:off x="564126" y="1543920"/>
            <a:ext cx="5705168" cy="1569660"/>
          </a:xfrm>
          <a:prstGeom prst="rect">
            <a:avLst/>
          </a:prstGeom>
          <a:noFill/>
        </p:spPr>
        <p:txBody>
          <a:bodyPr wrap="square">
            <a:spAutoFit/>
          </a:bodyPr>
          <a:lstStyle/>
          <a:p>
            <a:pPr algn="l"/>
            <a:r>
              <a:rPr lang="en-CA" sz="2400" b="0" i="0" u="none" strike="noStrike" dirty="0">
                <a:effectLst/>
              </a:rPr>
              <a:t>Outliers are typically defined as observations that fall below Q1 – (1.5 * IQR) or above </a:t>
            </a:r>
          </a:p>
          <a:p>
            <a:pPr algn="l"/>
            <a:r>
              <a:rPr lang="en-CA" sz="2400" b="0" i="0" u="none" strike="noStrike" dirty="0">
                <a:effectLst/>
              </a:rPr>
              <a:t>Q3 + (1.5 * IQR).</a:t>
            </a:r>
          </a:p>
        </p:txBody>
      </p:sp>
      <p:sp>
        <p:nvSpPr>
          <p:cNvPr id="2" name="Footer Placeholder 1">
            <a:extLst>
              <a:ext uri="{FF2B5EF4-FFF2-40B4-BE49-F238E27FC236}">
                <a16:creationId xmlns:a16="http://schemas.microsoft.com/office/drawing/2014/main" id="{BBC5F8A9-AA1C-C7EA-B21B-36DCFAF5519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471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(Z-Score)</a:t>
            </a:r>
          </a:p>
        </p:txBody>
      </p:sp>
      <p:sp>
        <p:nvSpPr>
          <p:cNvPr id="6" name="TextBox 5">
            <a:extLst>
              <a:ext uri="{FF2B5EF4-FFF2-40B4-BE49-F238E27FC236}">
                <a16:creationId xmlns:a16="http://schemas.microsoft.com/office/drawing/2014/main" id="{80CE2795-C79E-C015-6C1F-A85C1CFC7640}"/>
              </a:ext>
            </a:extLst>
          </p:cNvPr>
          <p:cNvSpPr txBox="1"/>
          <p:nvPr/>
        </p:nvSpPr>
        <p:spPr>
          <a:xfrm>
            <a:off x="765208" y="1451558"/>
            <a:ext cx="6096000"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Z-score tells you how many standard deviations a data point is from the mean.</a:t>
            </a:r>
          </a:p>
          <a:p>
            <a:pPr algn="l">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0" i="0" u="none" strike="noStrike" dirty="0">
                <a:effectLst/>
              </a:rPr>
              <a:t>A common threshold for identifying outliers is a Z-score of 1.96 or 2, which corresponds to the 95th percentile and 97.5th percentile, respectively, in a normal distribution.</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Data points with a Z-score greater than 2 or less than -2 are often considered outliers.</a:t>
            </a:r>
          </a:p>
          <a:p>
            <a:pPr algn="l">
              <a:buFont typeface="Arial" panose="020B0604020202020204" pitchFamily="34" charset="0"/>
              <a:buChar char="•"/>
            </a:pPr>
            <a:endParaRPr lang="en-CA" sz="2400" b="0" i="0" u="none" strike="noStrike" dirty="0">
              <a:effectLst/>
            </a:endParaRPr>
          </a:p>
        </p:txBody>
      </p:sp>
      <p:sp>
        <p:nvSpPr>
          <p:cNvPr id="11" name="TextBox 10">
            <a:extLst>
              <a:ext uri="{FF2B5EF4-FFF2-40B4-BE49-F238E27FC236}">
                <a16:creationId xmlns:a16="http://schemas.microsoft.com/office/drawing/2014/main" id="{1DA078F1-E23B-C1D7-5417-0F04371AEE18}"/>
              </a:ext>
            </a:extLst>
          </p:cNvPr>
          <p:cNvSpPr txBox="1"/>
          <p:nvPr/>
        </p:nvSpPr>
        <p:spPr>
          <a:xfrm>
            <a:off x="6861208" y="1359225"/>
            <a:ext cx="5053780" cy="4247317"/>
          </a:xfrm>
          <a:prstGeom prst="rect">
            <a:avLst/>
          </a:prstGeom>
          <a:noFill/>
        </p:spPr>
        <p:txBody>
          <a:bodyPr wrap="square">
            <a:spAutoFit/>
          </a:bodyPr>
          <a:lstStyle/>
          <a:p>
            <a:r>
              <a:rPr lang="en-CA" b="0" dirty="0">
                <a:solidFill>
                  <a:srgbClr val="C586C0"/>
                </a:solidFill>
                <a:effectLst/>
              </a:rPr>
              <a:t>import</a:t>
            </a:r>
            <a:r>
              <a:rPr lang="en-CA" b="0" dirty="0">
                <a:solidFill>
                  <a:srgbClr val="D4D4D4"/>
                </a:solidFill>
                <a:effectLst/>
              </a:rPr>
              <a:t> </a:t>
            </a:r>
            <a:r>
              <a:rPr lang="en-CA" b="0" dirty="0" err="1">
                <a:solidFill>
                  <a:srgbClr val="4EC9B0"/>
                </a:solidFill>
                <a:effectLst/>
              </a:rPr>
              <a:t>numpy</a:t>
            </a:r>
            <a:r>
              <a:rPr lang="en-CA" b="0" dirty="0">
                <a:solidFill>
                  <a:srgbClr val="D4D4D4"/>
                </a:solidFill>
                <a:effectLst/>
              </a:rPr>
              <a:t> </a:t>
            </a:r>
            <a:r>
              <a:rPr lang="en-CA" b="0" dirty="0">
                <a:solidFill>
                  <a:srgbClr val="C586C0"/>
                </a:solidFill>
                <a:effectLst/>
              </a:rPr>
              <a:t>as</a:t>
            </a:r>
            <a:r>
              <a:rPr lang="en-CA" b="0" dirty="0">
                <a:solidFill>
                  <a:srgbClr val="D4D4D4"/>
                </a:solidFill>
                <a:effectLst/>
              </a:rPr>
              <a:t> </a:t>
            </a:r>
            <a:r>
              <a:rPr lang="en-CA" b="0" dirty="0">
                <a:solidFill>
                  <a:srgbClr val="4EC9B0"/>
                </a:solidFill>
                <a:effectLst/>
              </a:rPr>
              <a:t>np</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Example data</a:t>
            </a:r>
            <a:endParaRPr lang="en-CA" b="0" dirty="0">
              <a:solidFill>
                <a:srgbClr val="D4D4D4"/>
              </a:solidFill>
              <a:effectLst/>
            </a:endParaRPr>
          </a:p>
          <a:p>
            <a:r>
              <a:rPr lang="en-CA" b="0" dirty="0">
                <a:solidFill>
                  <a:srgbClr val="9CDCFE"/>
                </a:solidFill>
                <a:effectLst/>
              </a:rPr>
              <a:t>data</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array</a:t>
            </a:r>
            <a:r>
              <a:rPr lang="en-CA" b="0" dirty="0">
                <a:solidFill>
                  <a:srgbClr val="D4D4D4"/>
                </a:solidFill>
                <a:effectLst/>
              </a:rPr>
              <a:t>([</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11</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15</a:t>
            </a:r>
            <a:r>
              <a:rPr lang="en-CA" b="0" dirty="0">
                <a:solidFill>
                  <a:srgbClr val="D4D4D4"/>
                </a:solidFill>
                <a:effectLst/>
              </a:rPr>
              <a:t>, </a:t>
            </a:r>
            <a:r>
              <a:rPr lang="en-CA" b="0" dirty="0">
                <a:solidFill>
                  <a:srgbClr val="B5CEA8"/>
                </a:solidFill>
                <a:effectLst/>
              </a:rPr>
              <a:t>102</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100</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mean and standard deviation</a:t>
            </a:r>
            <a:endParaRPr lang="en-CA" b="0" dirty="0">
              <a:solidFill>
                <a:srgbClr val="D4D4D4"/>
              </a:solidFill>
              <a:effectLst/>
            </a:endParaRPr>
          </a:p>
          <a:p>
            <a:r>
              <a:rPr lang="en-CA" b="0" dirty="0">
                <a:solidFill>
                  <a:srgbClr val="9CDCFE"/>
                </a:solidFill>
                <a:effectLst/>
              </a:rPr>
              <a:t>mean</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mean</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r>
              <a:rPr lang="en-CA" b="0" dirty="0" err="1">
                <a:solidFill>
                  <a:srgbClr val="9CDCFE"/>
                </a:solidFill>
                <a:effectLst/>
              </a:rPr>
              <a:t>std_dev</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std</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Z-scores</a:t>
            </a:r>
            <a:endParaRPr lang="en-CA" b="0" dirty="0">
              <a:solidFill>
                <a:srgbClr val="D4D4D4"/>
              </a:solidFill>
              <a:effectLst/>
            </a:endParaRPr>
          </a:p>
          <a:p>
            <a:r>
              <a:rPr lang="en-CA" b="0" dirty="0" err="1">
                <a:solidFill>
                  <a:srgbClr val="9CDCFE"/>
                </a:solidFill>
                <a:effectLst/>
              </a:rPr>
              <a:t>z_scores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 - </a:t>
            </a:r>
            <a:r>
              <a:rPr lang="en-CA" b="0" dirty="0">
                <a:solidFill>
                  <a:srgbClr val="9CDCFE"/>
                </a:solidFill>
                <a:effectLst/>
              </a:rPr>
              <a:t>mean</a:t>
            </a:r>
            <a:r>
              <a:rPr lang="en-CA" b="0" dirty="0">
                <a:solidFill>
                  <a:srgbClr val="D4D4D4"/>
                </a:solidFill>
                <a:effectLst/>
              </a:rPr>
              <a:t>) / </a:t>
            </a:r>
            <a:r>
              <a:rPr lang="en-CA" b="0" dirty="0" err="1">
                <a:solidFill>
                  <a:srgbClr val="9CDCFE"/>
                </a:solidFill>
                <a:effectLst/>
              </a:rPr>
              <a:t>std_dev</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Identify outliers</a:t>
            </a:r>
            <a:endParaRPr lang="en-CA" b="0" dirty="0">
              <a:solidFill>
                <a:srgbClr val="D4D4D4"/>
              </a:solidFill>
              <a:effectLst/>
            </a:endParaRPr>
          </a:p>
          <a:p>
            <a:r>
              <a:rPr lang="en-CA" b="0" dirty="0">
                <a:solidFill>
                  <a:srgbClr val="9CDCFE"/>
                </a:solidFill>
                <a:effectLst/>
              </a:rPr>
              <a:t>outliers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a:t>
            </a:r>
            <a:r>
              <a:rPr lang="en-CA" b="0" dirty="0" err="1">
                <a:solidFill>
                  <a:srgbClr val="4EC9B0"/>
                </a:solidFill>
                <a:effectLst/>
              </a:rPr>
              <a:t>np</a:t>
            </a:r>
            <a:r>
              <a:rPr lang="en-CA" b="0" dirty="0" err="1">
                <a:solidFill>
                  <a:srgbClr val="D4D4D4"/>
                </a:solidFill>
                <a:effectLst/>
              </a:rPr>
              <a:t>.</a:t>
            </a:r>
            <a:r>
              <a:rPr lang="en-CA" b="0" dirty="0" err="1">
                <a:solidFill>
                  <a:srgbClr val="9CDCFE"/>
                </a:solidFill>
                <a:effectLst/>
              </a:rPr>
              <a:t>abs</a:t>
            </a:r>
            <a:r>
              <a:rPr lang="en-CA" b="0" dirty="0">
                <a:solidFill>
                  <a:srgbClr val="D4D4D4"/>
                </a:solidFill>
                <a:effectLst/>
              </a:rPr>
              <a:t>(</a:t>
            </a:r>
            <a:r>
              <a:rPr lang="en-CA" b="0" dirty="0" err="1">
                <a:solidFill>
                  <a:srgbClr val="9CDCFE"/>
                </a:solidFill>
                <a:effectLst/>
              </a:rPr>
              <a:t>z_scores</a:t>
            </a:r>
            <a:r>
              <a:rPr lang="en-CA" b="0" dirty="0">
                <a:solidFill>
                  <a:srgbClr val="D4D4D4"/>
                </a:solidFill>
                <a:effectLst/>
              </a:rPr>
              <a:t>) &gt; </a:t>
            </a:r>
            <a:r>
              <a:rPr lang="en-CA" b="0" dirty="0">
                <a:solidFill>
                  <a:srgbClr val="B5CEA8"/>
                </a:solidFill>
                <a:effectLst/>
              </a:rPr>
              <a:t>2</a:t>
            </a:r>
            <a:r>
              <a:rPr lang="en-CA" b="0" dirty="0">
                <a:solidFill>
                  <a:srgbClr val="D4D4D4"/>
                </a:solidFill>
                <a:effectLst/>
              </a:rPr>
              <a:t>]</a:t>
            </a:r>
          </a:p>
        </p:txBody>
      </p:sp>
      <p:sp>
        <p:nvSpPr>
          <p:cNvPr id="2" name="Footer Placeholder 1">
            <a:extLst>
              <a:ext uri="{FF2B5EF4-FFF2-40B4-BE49-F238E27FC236}">
                <a16:creationId xmlns:a16="http://schemas.microsoft.com/office/drawing/2014/main" id="{F7307CA2-C120-72C4-03EF-26752959C34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28006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and Box Plot </a:t>
            </a:r>
          </a:p>
        </p:txBody>
      </p:sp>
      <p:pic>
        <p:nvPicPr>
          <p:cNvPr id="2" name="Picture 1">
            <a:extLst>
              <a:ext uri="{FF2B5EF4-FFF2-40B4-BE49-F238E27FC236}">
                <a16:creationId xmlns:a16="http://schemas.microsoft.com/office/drawing/2014/main" id="{B2C30973-4A46-8E1C-4CBC-937C6B57C573}"/>
              </a:ext>
            </a:extLst>
          </p:cNvPr>
          <p:cNvPicPr>
            <a:picLocks noChangeAspect="1"/>
          </p:cNvPicPr>
          <p:nvPr/>
        </p:nvPicPr>
        <p:blipFill>
          <a:blip r:embed="rId2"/>
          <a:stretch>
            <a:fillRect/>
          </a:stretch>
        </p:blipFill>
        <p:spPr>
          <a:xfrm>
            <a:off x="6216446" y="671620"/>
            <a:ext cx="5552768" cy="5552768"/>
          </a:xfrm>
          <a:prstGeom prst="rect">
            <a:avLst/>
          </a:prstGeom>
        </p:spPr>
      </p:pic>
      <p:sp>
        <p:nvSpPr>
          <p:cNvPr id="3" name="TextBox 2">
            <a:extLst>
              <a:ext uri="{FF2B5EF4-FFF2-40B4-BE49-F238E27FC236}">
                <a16:creationId xmlns:a16="http://schemas.microsoft.com/office/drawing/2014/main" id="{A8EFB556-EE50-0246-4326-94AD7956D7B3}"/>
              </a:ext>
            </a:extLst>
          </p:cNvPr>
          <p:cNvSpPr txBox="1"/>
          <p:nvPr/>
        </p:nvSpPr>
        <p:spPr>
          <a:xfrm>
            <a:off x="765208" y="1592825"/>
            <a:ext cx="4695644" cy="461665"/>
          </a:xfrm>
          <a:prstGeom prst="rect">
            <a:avLst/>
          </a:prstGeom>
          <a:noFill/>
        </p:spPr>
        <p:txBody>
          <a:bodyPr wrap="none" rtlCol="0">
            <a:spAutoFit/>
          </a:bodyPr>
          <a:lstStyle/>
          <a:p>
            <a:r>
              <a:rPr lang="en-US" sz="2400" dirty="0">
                <a:solidFill>
                  <a:srgbClr val="FF0000"/>
                </a:solidFill>
              </a:rPr>
              <a:t>What do you understand from this? </a:t>
            </a:r>
          </a:p>
        </p:txBody>
      </p:sp>
      <p:sp>
        <p:nvSpPr>
          <p:cNvPr id="6" name="Footer Placeholder 5">
            <a:extLst>
              <a:ext uri="{FF2B5EF4-FFF2-40B4-BE49-F238E27FC236}">
                <a16:creationId xmlns:a16="http://schemas.microsoft.com/office/drawing/2014/main" id="{6C9DAADE-3C2C-1498-DD38-5DDDE20E1B9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40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Challenges</a:t>
            </a:r>
          </a:p>
        </p:txBody>
      </p:sp>
      <p:sp>
        <p:nvSpPr>
          <p:cNvPr id="3" name="TextBox 2">
            <a:extLst>
              <a:ext uri="{FF2B5EF4-FFF2-40B4-BE49-F238E27FC236}">
                <a16:creationId xmlns:a16="http://schemas.microsoft.com/office/drawing/2014/main" id="{9212C862-4F7B-3C86-A2B5-B90F7712DD42}"/>
              </a:ext>
            </a:extLst>
          </p:cNvPr>
          <p:cNvSpPr txBox="1"/>
          <p:nvPr/>
        </p:nvSpPr>
        <p:spPr>
          <a:xfrm>
            <a:off x="765208" y="1456302"/>
            <a:ext cx="5409450" cy="4154984"/>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Identifying outliers can be challenging because what constitutes an outlier may vary depending on the context.</a:t>
            </a:r>
          </a:p>
          <a:p>
            <a:endParaRPr lang="en-CA" sz="2400" dirty="0">
              <a:effectLst/>
            </a:endParaRPr>
          </a:p>
          <a:p>
            <a:endParaRPr lang="en-CA" sz="2400" dirty="0">
              <a:effectLst/>
            </a:endParaRPr>
          </a:p>
          <a:p>
            <a:pPr marL="342900" indent="-342900">
              <a:buFont typeface="Arial" panose="020B0604020202020204" pitchFamily="34" charset="0"/>
              <a:buChar char="•"/>
            </a:pPr>
            <a:r>
              <a:rPr lang="en-CA" sz="2400" dirty="0">
                <a:effectLst/>
              </a:rPr>
              <a:t>Domain knowledge and a clear understanding of the dataset are often required to determine the appropriate handling of outliers, whether through removal, transformation, or further investigation.</a:t>
            </a:r>
          </a:p>
        </p:txBody>
      </p:sp>
      <p:pic>
        <p:nvPicPr>
          <p:cNvPr id="6" name="Picture 5">
            <a:extLst>
              <a:ext uri="{FF2B5EF4-FFF2-40B4-BE49-F238E27FC236}">
                <a16:creationId xmlns:a16="http://schemas.microsoft.com/office/drawing/2014/main" id="{763369B4-6B7A-FABC-E8E9-55B5FD8D8809}"/>
              </a:ext>
            </a:extLst>
          </p:cNvPr>
          <p:cNvPicPr>
            <a:picLocks noChangeAspect="1"/>
          </p:cNvPicPr>
          <p:nvPr/>
        </p:nvPicPr>
        <p:blipFill>
          <a:blip r:embed="rId2"/>
          <a:stretch>
            <a:fillRect/>
          </a:stretch>
        </p:blipFill>
        <p:spPr>
          <a:xfrm>
            <a:off x="6656441" y="1049058"/>
            <a:ext cx="4770354" cy="4931559"/>
          </a:xfrm>
          <a:prstGeom prst="rect">
            <a:avLst/>
          </a:prstGeom>
        </p:spPr>
      </p:pic>
      <p:sp>
        <p:nvSpPr>
          <p:cNvPr id="2" name="Footer Placeholder 1">
            <a:extLst>
              <a:ext uri="{FF2B5EF4-FFF2-40B4-BE49-F238E27FC236}">
                <a16:creationId xmlns:a16="http://schemas.microsoft.com/office/drawing/2014/main" id="{B4E702A8-B68B-98F7-32D8-CE509A2B945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3296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Use Cases</a:t>
            </a:r>
          </a:p>
        </p:txBody>
      </p:sp>
      <p:sp>
        <p:nvSpPr>
          <p:cNvPr id="3" name="TextBox 2">
            <a:extLst>
              <a:ext uri="{FF2B5EF4-FFF2-40B4-BE49-F238E27FC236}">
                <a16:creationId xmlns:a16="http://schemas.microsoft.com/office/drawing/2014/main" id="{90A24D5D-4D61-47C2-7F81-B4E314B360AE}"/>
              </a:ext>
            </a:extLst>
          </p:cNvPr>
          <p:cNvSpPr txBox="1"/>
          <p:nvPr/>
        </p:nvSpPr>
        <p:spPr>
          <a:xfrm>
            <a:off x="765207" y="1466134"/>
            <a:ext cx="10895851" cy="4893647"/>
          </a:xfrm>
          <a:prstGeom prst="rect">
            <a:avLst/>
          </a:prstGeom>
          <a:noFill/>
        </p:spPr>
        <p:txBody>
          <a:bodyPr wrap="square">
            <a:spAutoFit/>
          </a:bodyPr>
          <a:lstStyle/>
          <a:p>
            <a:r>
              <a:rPr lang="en-CA" sz="2400" dirty="0">
                <a:effectLst/>
              </a:rPr>
              <a:t>Outlier detection is widely used in various domains, including:</a:t>
            </a:r>
          </a:p>
          <a:p>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finance</a:t>
            </a:r>
            <a:r>
              <a:rPr lang="en-CA" sz="2400" dirty="0">
                <a:effectLst/>
              </a:rPr>
              <a:t>, outlier detection is used for fraud detection.</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healthcare</a:t>
            </a:r>
            <a:r>
              <a:rPr lang="en-CA" sz="2400" dirty="0">
                <a:effectLst/>
              </a:rPr>
              <a:t>, outlier detection is used to find diseases.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manufacturing</a:t>
            </a:r>
            <a:r>
              <a:rPr lang="en-CA" sz="2400" dirty="0">
                <a:effectLst/>
              </a:rPr>
              <a:t>, outlier detection is used for quality control.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data analysis</a:t>
            </a:r>
            <a:r>
              <a:rPr lang="en-CA" sz="2400" dirty="0">
                <a:effectLst/>
              </a:rPr>
              <a:t>, outlier detection can be used as a pre-processing step to increase the quality of data sets.</a:t>
            </a:r>
          </a:p>
        </p:txBody>
      </p:sp>
      <p:sp>
        <p:nvSpPr>
          <p:cNvPr id="2" name="Footer Placeholder 1">
            <a:extLst>
              <a:ext uri="{FF2B5EF4-FFF2-40B4-BE49-F238E27FC236}">
                <a16:creationId xmlns:a16="http://schemas.microsoft.com/office/drawing/2014/main" id="{2EAA1649-6B38-8655-D087-19A7E5F088C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77984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Dealing With Missing Values</a:t>
            </a:r>
          </a:p>
        </p:txBody>
      </p:sp>
      <p:sp>
        <p:nvSpPr>
          <p:cNvPr id="3" name="TextBox 2">
            <a:extLst>
              <a:ext uri="{FF2B5EF4-FFF2-40B4-BE49-F238E27FC236}">
                <a16:creationId xmlns:a16="http://schemas.microsoft.com/office/drawing/2014/main" id="{8CA14AD2-8222-8F85-96C5-E0F764339FA1}"/>
              </a:ext>
            </a:extLst>
          </p:cNvPr>
          <p:cNvSpPr txBox="1"/>
          <p:nvPr/>
        </p:nvSpPr>
        <p:spPr>
          <a:xfrm>
            <a:off x="765208" y="1380132"/>
            <a:ext cx="5567498" cy="4524315"/>
          </a:xfrm>
          <a:prstGeom prst="rect">
            <a:avLst/>
          </a:prstGeom>
          <a:noFill/>
        </p:spPr>
        <p:txBody>
          <a:bodyPr wrap="square">
            <a:spAutoFit/>
          </a:bodyPr>
          <a:lstStyle/>
          <a:p>
            <a:pPr marL="342900" indent="-342900">
              <a:buFont typeface="Arial" panose="020B0604020202020204" pitchFamily="34" charset="0"/>
              <a:buChar char="•"/>
            </a:pPr>
            <a:r>
              <a:rPr lang="en-CA" sz="2400" b="1" dirty="0">
                <a:solidFill>
                  <a:srgbClr val="0070C0"/>
                </a:solidFill>
              </a:rPr>
              <a:t>Missing values </a:t>
            </a:r>
            <a:r>
              <a:rPr lang="en-CA" sz="2400" dirty="0">
                <a:effectLst/>
              </a:rPr>
              <a:t>(denoted by NA) are one of the most common ‘flaws’ in data sets, and they are important because they might have a large impact </a:t>
            </a:r>
            <a:r>
              <a:rPr lang="en-CA" sz="2400" dirty="0" err="1">
                <a:effectLst/>
              </a:rPr>
              <a:t>onthe</a:t>
            </a:r>
            <a:r>
              <a:rPr lang="en-CA" sz="2400" dirty="0">
                <a:effectLst/>
              </a:rPr>
              <a:t> functions and formulas that you aim to use(especially in the models that are discussed in the next chapter)</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Some functions have been set up to deal with missing values, whereas other functions might return errors when they need to deal with NAs.</a:t>
            </a:r>
          </a:p>
        </p:txBody>
      </p:sp>
      <p:pic>
        <p:nvPicPr>
          <p:cNvPr id="6" name="Picture 5">
            <a:extLst>
              <a:ext uri="{FF2B5EF4-FFF2-40B4-BE49-F238E27FC236}">
                <a16:creationId xmlns:a16="http://schemas.microsoft.com/office/drawing/2014/main" id="{6D736F2D-5C61-50B4-A17B-318C4519C30D}"/>
              </a:ext>
            </a:extLst>
          </p:cNvPr>
          <p:cNvPicPr>
            <a:picLocks noChangeAspect="1"/>
          </p:cNvPicPr>
          <p:nvPr/>
        </p:nvPicPr>
        <p:blipFill>
          <a:blip r:embed="rId2"/>
          <a:stretch>
            <a:fillRect/>
          </a:stretch>
        </p:blipFill>
        <p:spPr>
          <a:xfrm>
            <a:off x="6677499" y="1718125"/>
            <a:ext cx="5063786" cy="3421749"/>
          </a:xfrm>
          <a:prstGeom prst="rect">
            <a:avLst/>
          </a:prstGeom>
        </p:spPr>
      </p:pic>
      <p:sp>
        <p:nvSpPr>
          <p:cNvPr id="2" name="Footer Placeholder 1">
            <a:extLst>
              <a:ext uri="{FF2B5EF4-FFF2-40B4-BE49-F238E27FC236}">
                <a16:creationId xmlns:a16="http://schemas.microsoft.com/office/drawing/2014/main" id="{731BD870-E683-EF43-ACEC-4940AF2C9E6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35140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Techniques</a:t>
            </a:r>
          </a:p>
        </p:txBody>
      </p:sp>
      <p:grpSp>
        <p:nvGrpSpPr>
          <p:cNvPr id="14" name="Group 13">
            <a:extLst>
              <a:ext uri="{FF2B5EF4-FFF2-40B4-BE49-F238E27FC236}">
                <a16:creationId xmlns:a16="http://schemas.microsoft.com/office/drawing/2014/main" id="{A564A8D0-D8BA-1DBC-1016-87D8EF2D9B62}"/>
              </a:ext>
            </a:extLst>
          </p:cNvPr>
          <p:cNvGrpSpPr/>
          <p:nvPr/>
        </p:nvGrpSpPr>
        <p:grpSpPr>
          <a:xfrm>
            <a:off x="595228" y="1497790"/>
            <a:ext cx="10204315" cy="1184940"/>
            <a:chOff x="836579" y="2004934"/>
            <a:chExt cx="10204315" cy="1184940"/>
          </a:xfrm>
        </p:grpSpPr>
        <p:sp>
          <p:nvSpPr>
            <p:cNvPr id="12" name="TextBox 11">
              <a:extLst>
                <a:ext uri="{FF2B5EF4-FFF2-40B4-BE49-F238E27FC236}">
                  <a16:creationId xmlns:a16="http://schemas.microsoft.com/office/drawing/2014/main" id="{68B55E43-8D87-D2FE-3483-7B013DD6CA19}"/>
                </a:ext>
              </a:extLst>
            </p:cNvPr>
            <p:cNvSpPr txBox="1"/>
            <p:nvPr/>
          </p:nvSpPr>
          <p:spPr>
            <a:xfrm>
              <a:off x="836579" y="2266544"/>
              <a:ext cx="10204315" cy="923330"/>
            </a:xfrm>
            <a:prstGeom prst="rect">
              <a:avLst/>
            </a:prstGeom>
            <a:noFill/>
            <a:ln>
              <a:solidFill>
                <a:schemeClr val="tx1"/>
              </a:solidFill>
            </a:ln>
          </p:spPr>
          <p:txBody>
            <a:bodyPr wrap="square" rtlCol="0">
              <a:spAutoFit/>
            </a:bodyPr>
            <a:lstStyle/>
            <a:p>
              <a:endParaRPr lang="en-US" dirty="0"/>
            </a:p>
            <a:p>
              <a:r>
                <a:rPr lang="en-CA" dirty="0">
                  <a:effectLst/>
                </a:rPr>
                <a:t>Suitable if there are only a limited number of NAs, and the data set is large enough that reducing the size has little impact on the overall results. </a:t>
              </a:r>
            </a:p>
          </p:txBody>
        </p:sp>
        <p:sp>
          <p:nvSpPr>
            <p:cNvPr id="13" name="Rectangle 12">
              <a:extLst>
                <a:ext uri="{FF2B5EF4-FFF2-40B4-BE49-F238E27FC236}">
                  <a16:creationId xmlns:a16="http://schemas.microsoft.com/office/drawing/2014/main" id="{2A2129D2-F4BC-C62D-990E-301F37D12D36}"/>
                </a:ext>
              </a:extLst>
            </p:cNvPr>
            <p:cNvSpPr/>
            <p:nvPr/>
          </p:nvSpPr>
          <p:spPr>
            <a:xfrm>
              <a:off x="1087243" y="2004934"/>
              <a:ext cx="7811724" cy="5232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dirty="0">
                  <a:solidFill>
                    <a:schemeClr val="tx1"/>
                  </a:solidFill>
                </a:rPr>
                <a:t>1. Deletion (Drop) Methods: </a:t>
              </a:r>
              <a:r>
                <a:rPr lang="en-US" dirty="0">
                  <a:solidFill>
                    <a:schemeClr val="tx1"/>
                  </a:solidFill>
                </a:rPr>
                <a:t>Eliminate any row that has a missing value. </a:t>
              </a:r>
            </a:p>
          </p:txBody>
        </p:sp>
      </p:grpSp>
      <p:grpSp>
        <p:nvGrpSpPr>
          <p:cNvPr id="15" name="Group 14">
            <a:extLst>
              <a:ext uri="{FF2B5EF4-FFF2-40B4-BE49-F238E27FC236}">
                <a16:creationId xmlns:a16="http://schemas.microsoft.com/office/drawing/2014/main" id="{30767807-31CC-566C-1833-4005EB7DBC48}"/>
              </a:ext>
            </a:extLst>
          </p:cNvPr>
          <p:cNvGrpSpPr/>
          <p:nvPr/>
        </p:nvGrpSpPr>
        <p:grpSpPr>
          <a:xfrm>
            <a:off x="595228" y="3030610"/>
            <a:ext cx="10204315" cy="1461939"/>
            <a:chOff x="836579" y="2004934"/>
            <a:chExt cx="10204315" cy="1461939"/>
          </a:xfrm>
        </p:grpSpPr>
        <p:sp>
          <p:nvSpPr>
            <p:cNvPr id="16" name="TextBox 15">
              <a:extLst>
                <a:ext uri="{FF2B5EF4-FFF2-40B4-BE49-F238E27FC236}">
                  <a16:creationId xmlns:a16="http://schemas.microsoft.com/office/drawing/2014/main" id="{D3A4E2F6-99AA-2E15-38D8-03E9DD3773EA}"/>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want to keep all your observations. This will not skew the data too much because it ‘smoothens’ the observations. However, the results might become dependent on order of the rows. </a:t>
              </a:r>
            </a:p>
            <a:p>
              <a:r>
                <a:rPr lang="en-CA" dirty="0">
                  <a:effectLst/>
                </a:rPr>
                <a:t>Examples: constant values, mean/median/mode, forward or backward filling.</a:t>
              </a:r>
            </a:p>
          </p:txBody>
        </p:sp>
        <p:sp>
          <p:nvSpPr>
            <p:cNvPr id="17" name="Rectangle 16">
              <a:extLst>
                <a:ext uri="{FF2B5EF4-FFF2-40B4-BE49-F238E27FC236}">
                  <a16:creationId xmlns:a16="http://schemas.microsoft.com/office/drawing/2014/main" id="{EC4484C6-F654-F8B9-580D-8DAB137B6428}"/>
                </a:ext>
              </a:extLst>
            </p:cNvPr>
            <p:cNvSpPr/>
            <p:nvPr/>
          </p:nvSpPr>
          <p:spPr>
            <a:xfrm>
              <a:off x="1087243" y="2004934"/>
              <a:ext cx="7811724" cy="523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dirty="0">
                  <a:solidFill>
                    <a:schemeClr val="tx1"/>
                  </a:solidFill>
                </a:rPr>
                <a:t>2. Imputation Methods: </a:t>
              </a:r>
              <a:r>
                <a:rPr lang="en-US" dirty="0">
                  <a:solidFill>
                    <a:schemeClr val="tx1"/>
                  </a:solidFill>
                </a:rPr>
                <a:t>Filling in missing values with some estimated or calculated values.</a:t>
              </a:r>
            </a:p>
          </p:txBody>
        </p:sp>
      </p:grpSp>
      <p:grpSp>
        <p:nvGrpSpPr>
          <p:cNvPr id="18" name="Group 17">
            <a:extLst>
              <a:ext uri="{FF2B5EF4-FFF2-40B4-BE49-F238E27FC236}">
                <a16:creationId xmlns:a16="http://schemas.microsoft.com/office/drawing/2014/main" id="{136347B2-CBB0-616A-7B04-A68F9D29B312}"/>
              </a:ext>
            </a:extLst>
          </p:cNvPr>
          <p:cNvGrpSpPr/>
          <p:nvPr/>
        </p:nvGrpSpPr>
        <p:grpSpPr>
          <a:xfrm>
            <a:off x="595228" y="4849757"/>
            <a:ext cx="10204315" cy="1461939"/>
            <a:chOff x="836579" y="2004934"/>
            <a:chExt cx="10204315" cy="1461939"/>
          </a:xfrm>
        </p:grpSpPr>
        <p:sp>
          <p:nvSpPr>
            <p:cNvPr id="19" name="TextBox 18">
              <a:extLst>
                <a:ext uri="{FF2B5EF4-FFF2-40B4-BE49-F238E27FC236}">
                  <a16:creationId xmlns:a16="http://schemas.microsoft.com/office/drawing/2014/main" id="{8DDB0C48-C28B-DF4B-E856-FC4711B51227}"/>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are applying particular algorithms where they accurately predict missing values based on other features, especially in smaller datasets. </a:t>
              </a:r>
            </a:p>
            <a:p>
              <a:r>
                <a:rPr lang="en-CA" dirty="0"/>
                <a:t>Examples: </a:t>
              </a:r>
              <a:r>
                <a:rPr lang="en-CA" dirty="0" err="1"/>
                <a:t>XGBoost</a:t>
              </a:r>
              <a:r>
                <a:rPr lang="en-CA" dirty="0"/>
                <a:t>, Decision Trees, Neural Networks with Data Imputation Layers</a:t>
              </a:r>
              <a:endParaRPr lang="en-CA" dirty="0">
                <a:effectLst/>
              </a:endParaRPr>
            </a:p>
          </p:txBody>
        </p:sp>
        <p:sp>
          <p:nvSpPr>
            <p:cNvPr id="20" name="Rectangle 19">
              <a:extLst>
                <a:ext uri="{FF2B5EF4-FFF2-40B4-BE49-F238E27FC236}">
                  <a16:creationId xmlns:a16="http://schemas.microsoft.com/office/drawing/2014/main" id="{A4C760EB-61B0-375F-CCE9-7DDCFCE986EC}"/>
                </a:ext>
              </a:extLst>
            </p:cNvPr>
            <p:cNvSpPr/>
            <p:nvPr/>
          </p:nvSpPr>
          <p:spPr>
            <a:xfrm>
              <a:off x="1087243" y="2004934"/>
              <a:ext cx="7811724" cy="5232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a:solidFill>
                    <a:schemeClr val="tx1"/>
                  </a:solidFill>
                </a:rPr>
                <a:t>3. Model-Based Methods: </a:t>
              </a:r>
              <a:r>
                <a:rPr lang="en-US" dirty="0">
                  <a:solidFill>
                    <a:schemeClr val="tx1"/>
                  </a:solidFill>
                </a:rPr>
                <a:t>Utilize certain machine learning algorithms that can inherently handle missing values.</a:t>
              </a:r>
            </a:p>
          </p:txBody>
        </p:sp>
      </p:grpSp>
      <p:sp>
        <p:nvSpPr>
          <p:cNvPr id="2" name="Footer Placeholder 1">
            <a:extLst>
              <a:ext uri="{FF2B5EF4-FFF2-40B4-BE49-F238E27FC236}">
                <a16:creationId xmlns:a16="http://schemas.microsoft.com/office/drawing/2014/main" id="{C55F6436-5CAC-EAC8-7B39-6B794BC41C3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7731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Examples</a:t>
            </a:r>
          </a:p>
        </p:txBody>
      </p:sp>
      <p:pic>
        <p:nvPicPr>
          <p:cNvPr id="2" name="Picture 1">
            <a:extLst>
              <a:ext uri="{FF2B5EF4-FFF2-40B4-BE49-F238E27FC236}">
                <a16:creationId xmlns:a16="http://schemas.microsoft.com/office/drawing/2014/main" id="{F5422818-27EF-8D97-F199-8B21DC068527}"/>
              </a:ext>
            </a:extLst>
          </p:cNvPr>
          <p:cNvPicPr>
            <a:picLocks noChangeAspect="1"/>
          </p:cNvPicPr>
          <p:nvPr/>
        </p:nvPicPr>
        <p:blipFill rotWithShape="1">
          <a:blip r:embed="rId2"/>
          <a:srcRect t="1859"/>
          <a:stretch/>
        </p:blipFill>
        <p:spPr>
          <a:xfrm>
            <a:off x="937589" y="2801566"/>
            <a:ext cx="10316822" cy="2151922"/>
          </a:xfrm>
          <a:prstGeom prst="rect">
            <a:avLst/>
          </a:prstGeom>
        </p:spPr>
      </p:pic>
      <p:sp>
        <p:nvSpPr>
          <p:cNvPr id="3" name="TextBox 2">
            <a:extLst>
              <a:ext uri="{FF2B5EF4-FFF2-40B4-BE49-F238E27FC236}">
                <a16:creationId xmlns:a16="http://schemas.microsoft.com/office/drawing/2014/main" id="{BACFBB4E-C4F5-BB57-847A-620E7AD77F99}"/>
              </a:ext>
            </a:extLst>
          </p:cNvPr>
          <p:cNvSpPr txBox="1"/>
          <p:nvPr/>
        </p:nvSpPr>
        <p:spPr>
          <a:xfrm>
            <a:off x="1682885" y="2299133"/>
            <a:ext cx="800091" cy="461665"/>
          </a:xfrm>
          <a:prstGeom prst="rect">
            <a:avLst/>
          </a:prstGeom>
          <a:noFill/>
        </p:spPr>
        <p:txBody>
          <a:bodyPr wrap="none" rtlCol="0">
            <a:spAutoFit/>
          </a:bodyPr>
          <a:lstStyle/>
          <a:p>
            <a:r>
              <a:rPr lang="en-US" sz="2400" dirty="0"/>
              <a:t>Drop</a:t>
            </a:r>
          </a:p>
        </p:txBody>
      </p:sp>
      <p:sp>
        <p:nvSpPr>
          <p:cNvPr id="6" name="TextBox 5">
            <a:extLst>
              <a:ext uri="{FF2B5EF4-FFF2-40B4-BE49-F238E27FC236}">
                <a16:creationId xmlns:a16="http://schemas.microsoft.com/office/drawing/2014/main" id="{EC8A1E1E-D01D-0307-D6C6-4295A0D442BA}"/>
              </a:ext>
            </a:extLst>
          </p:cNvPr>
          <p:cNvSpPr txBox="1"/>
          <p:nvPr/>
        </p:nvSpPr>
        <p:spPr>
          <a:xfrm>
            <a:off x="5473430" y="2299132"/>
            <a:ext cx="537327" cy="461665"/>
          </a:xfrm>
          <a:prstGeom prst="rect">
            <a:avLst/>
          </a:prstGeom>
          <a:noFill/>
        </p:spPr>
        <p:txBody>
          <a:bodyPr wrap="none" rtlCol="0">
            <a:spAutoFit/>
          </a:bodyPr>
          <a:lstStyle/>
          <a:p>
            <a:r>
              <a:rPr lang="en-US" sz="2400" dirty="0"/>
              <a:t>Fill</a:t>
            </a:r>
          </a:p>
        </p:txBody>
      </p:sp>
      <p:sp>
        <p:nvSpPr>
          <p:cNvPr id="9" name="TextBox 8">
            <a:extLst>
              <a:ext uri="{FF2B5EF4-FFF2-40B4-BE49-F238E27FC236}">
                <a16:creationId xmlns:a16="http://schemas.microsoft.com/office/drawing/2014/main" id="{C54655A6-B09E-A739-A5CB-2732B83DFAC0}"/>
              </a:ext>
            </a:extLst>
          </p:cNvPr>
          <p:cNvSpPr txBox="1"/>
          <p:nvPr/>
        </p:nvSpPr>
        <p:spPr>
          <a:xfrm>
            <a:off x="9329378" y="2299131"/>
            <a:ext cx="1163524" cy="461665"/>
          </a:xfrm>
          <a:prstGeom prst="rect">
            <a:avLst/>
          </a:prstGeom>
          <a:noFill/>
        </p:spPr>
        <p:txBody>
          <a:bodyPr wrap="none" rtlCol="0">
            <a:spAutoFit/>
          </a:bodyPr>
          <a:lstStyle/>
          <a:p>
            <a:r>
              <a:rPr lang="en-US" sz="2400" dirty="0"/>
              <a:t>Replace</a:t>
            </a:r>
          </a:p>
        </p:txBody>
      </p:sp>
      <p:sp>
        <p:nvSpPr>
          <p:cNvPr id="10" name="Footer Placeholder 9">
            <a:extLst>
              <a:ext uri="{FF2B5EF4-FFF2-40B4-BE49-F238E27FC236}">
                <a16:creationId xmlns:a16="http://schemas.microsoft.com/office/drawing/2014/main" id="{1D073E74-0A92-7D80-74F8-8ADCD44BF0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4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31729</TotalTime>
  <Words>18887</Words>
  <Application>Microsoft Macintosh PowerPoint</Application>
  <PresentationFormat>Widescreen</PresentationFormat>
  <Paragraphs>3026</Paragraphs>
  <Slides>181</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181</vt:i4>
      </vt:variant>
    </vt:vector>
  </HeadingPairs>
  <TitlesOfParts>
    <vt:vector size="194" baseType="lpstr">
      <vt:lpstr>Arial</vt:lpstr>
      <vt:lpstr>Calibri</vt:lpstr>
      <vt:lpstr>Calibri Light</vt:lpstr>
      <vt:lpstr>Cambria Math</vt:lpstr>
      <vt:lpstr>Courier New</vt:lpstr>
      <vt:lpstr>Helvetica</vt:lpstr>
      <vt:lpstr>Menlo</vt:lpstr>
      <vt:lpstr>Studio-Feixen-Sans</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282</cp:revision>
  <dcterms:created xsi:type="dcterms:W3CDTF">2023-12-15T03:34:30Z</dcterms:created>
  <dcterms:modified xsi:type="dcterms:W3CDTF">2025-05-19T07:37:36Z</dcterms:modified>
</cp:coreProperties>
</file>